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4"/>
  </p:sldMasterIdLst>
  <p:notesMasterIdLst>
    <p:notesMasterId r:id="rId35"/>
  </p:notesMasterIdLst>
  <p:sldIdLst>
    <p:sldId id="256" r:id="rId5"/>
    <p:sldId id="261" r:id="rId6"/>
    <p:sldId id="258" r:id="rId7"/>
    <p:sldId id="259" r:id="rId8"/>
    <p:sldId id="263" r:id="rId9"/>
    <p:sldId id="264" r:id="rId10"/>
    <p:sldId id="294" r:id="rId11"/>
    <p:sldId id="293" r:id="rId12"/>
    <p:sldId id="297" r:id="rId13"/>
    <p:sldId id="296" r:id="rId14"/>
    <p:sldId id="298" r:id="rId15"/>
    <p:sldId id="299" r:id="rId16"/>
    <p:sldId id="295" r:id="rId17"/>
    <p:sldId id="270" r:id="rId18"/>
    <p:sldId id="300" r:id="rId19"/>
    <p:sldId id="301" r:id="rId20"/>
    <p:sldId id="275" r:id="rId21"/>
    <p:sldId id="302" r:id="rId22"/>
    <p:sldId id="303" r:id="rId23"/>
    <p:sldId id="304" r:id="rId24"/>
    <p:sldId id="305" r:id="rId25"/>
    <p:sldId id="307" r:id="rId26"/>
    <p:sldId id="306" r:id="rId27"/>
    <p:sldId id="308" r:id="rId28"/>
    <p:sldId id="284" r:id="rId29"/>
    <p:sldId id="309" r:id="rId30"/>
    <p:sldId id="310" r:id="rId31"/>
    <p:sldId id="311" r:id="rId32"/>
    <p:sldId id="312" r:id="rId33"/>
    <p:sldId id="292" r:id="rId3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2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820" userDrawn="1">
          <p15:clr>
            <a:srgbClr val="A4A3A4"/>
          </p15:clr>
        </p15:guide>
        <p15:guide id="4" orient="horz" pos="19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BAE"/>
    <a:srgbClr val="45D0E3"/>
    <a:srgbClr val="B462E2"/>
    <a:srgbClr val="FFFFFF"/>
    <a:srgbClr val="FFEFCB"/>
    <a:srgbClr val="CEEBEB"/>
    <a:srgbClr val="D6ECD8"/>
    <a:srgbClr val="FACED3"/>
    <a:srgbClr val="75DDEA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47" autoAdjust="0"/>
  </p:normalViewPr>
  <p:slideViewPr>
    <p:cSldViewPr>
      <p:cViewPr varScale="1">
        <p:scale>
          <a:sx n="104" d="100"/>
          <a:sy n="104" d="100"/>
        </p:scale>
        <p:origin x="1758" y="114"/>
      </p:cViewPr>
      <p:guideLst>
        <p:guide orient="horz" pos="122"/>
        <p:guide pos="2880"/>
        <p:guide orient="horz" pos="820"/>
        <p:guide orient="horz" pos="19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FCB31F6-2FEA-4AF6-A608-EFC2F92AFC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3660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in.or.kr/board.do?num=323985&amp;cmd=view&amp;bid=division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1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710AC-6841-FA60-7B1D-2F7FEAD77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AD4E805-BCB5-2823-58F6-8335A344EC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4B7ED6A-9DAB-6BBB-14AB-2545FDFFE1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28326EE-17C5-7CB8-6316-FF30738E5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2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30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0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30A2E1-1B38-4BF8-B99D-829810B97EF3}" type="slidenum">
              <a:rPr lang="en-US"/>
              <a:pPr/>
              <a:t>2</a:t>
            </a:fld>
            <a:endParaRPr 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7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46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7D51F-CFF6-79D8-7BE7-2B028E526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5DBCCB4-9F97-9C18-D3BC-C357773C51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642392C-1D83-93E1-84C0-5ECF76695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2B7EEA-3C67-6C56-1D41-FA61DA6D15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65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2EEBA-1F0F-463F-E836-319E23612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8110DCA-F3BC-EE3E-670F-210BCF2BF5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1D9FEA7-26E6-836B-31BB-DA93F763E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419E3CF-0AE6-442C-D3AE-C4DD985E02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01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6073D-F8DF-3224-C88E-2FA539523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E7B8D3C-B3D1-0755-917B-933DF0E58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D733980-58BF-55D8-734D-D6A595FB7D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[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예시답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출처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 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디지털 혁신이 강조된 「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2024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년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10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대 바이오 </a:t>
            </a:r>
            <a:r>
              <a:rPr lang="ko-KR" altLang="en-US" sz="1200" dirty="0" err="1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미래유망기술</a:t>
            </a:r>
            <a:r>
              <a:rPr lang="ko-KR" altLang="en-US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」 발표 </a:t>
            </a:r>
            <a:r>
              <a:rPr lang="en-US" altLang="ko-KR" sz="1200" dirty="0">
                <a:solidFill>
                  <a:srgbClr val="FF0000"/>
                </a:solidFill>
                <a:latin typeface="+mj-ea"/>
                <a:ea typeface="+mj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(bioin.or.kr)</a:t>
            </a:r>
            <a:endParaRPr lang="ko-KR" altLang="en-US" sz="1200" dirty="0">
              <a:solidFill>
                <a:srgbClr val="FF0000"/>
              </a:solidFill>
              <a:latin typeface="+mj-ea"/>
              <a:ea typeface="+mj-ea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B97653E-6362-0F64-4DCF-7742DEC029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4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42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0A276-C7B6-A393-BC72-91FB564B1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022D9E6-6BDF-F51E-05DB-903ABFCE16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86A77BC-13E5-5666-7F8B-9C631E3F9C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C19CF39-0F6D-C756-13AB-ECFF5E8861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142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666CB-0D05-C06B-2A2F-808772925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F62444B-F7AB-AAFF-C00E-AB812D409A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E0EB8733-EABD-2D61-9550-BF91863299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2DE15D5-D101-2B3D-FBAD-D28EFC1261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CB31F6-2FEA-4AF6-A608-EFC2F92AFC79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411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ko-KR" altLang="en-US" noProof="0"/>
              <a:t>마스터 제목 스타일 편집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pPr lvl="0"/>
            <a:r>
              <a:rPr lang="ko-KR" altLang="en-US" noProof="0"/>
              <a:t>클릭하여 마스터 부제목 스타일 편집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A86BE39-BE3A-48C1-A045-FD1AD5F513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AF928C-1304-4FCF-B1FE-E58E659C2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2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BF457-1B89-4FB8-B5B6-2396275BD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6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6290E6F-4E3F-41C2-8AB3-35077E51D9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43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제목, 텍스트 및 클립 아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ko-KR" altLang="en-US"/>
              <a:t>온라인 이미지를 추가하려면 아이콘을 클릭하세요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A41DC2D-CE22-4452-9330-733326E99D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92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6D15D-A852-4CD8-9A3A-849FE3857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D331-EFAC-41D9-9F12-FD8D4C8312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220379-1FF7-439A-909F-B9047C7E4C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84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A7283-45F0-4CF9-ACA0-2CA7741825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9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4388-AEAC-466B-9ED3-FD44F0FA8A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59A81-AC6A-4000-B556-C65FD00780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57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0CFC6-C2D9-443C-A7CF-290065ED62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34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8B324D-0E9B-4FB3-82FE-512DFC8E60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8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938A4918-E4C7-4C66-94BB-F06A3F6B5904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140F35F-1B92-F6F8-BCD1-75D971DAEE6B}"/>
              </a:ext>
            </a:extLst>
          </p:cNvPr>
          <p:cNvGrpSpPr/>
          <p:nvPr userDrawn="1"/>
        </p:nvGrpSpPr>
        <p:grpSpPr>
          <a:xfrm>
            <a:off x="0" y="0"/>
            <a:ext cx="112143" cy="6858000"/>
            <a:chOff x="0" y="0"/>
            <a:chExt cx="228600" cy="6858000"/>
          </a:xfrm>
        </p:grpSpPr>
        <p:sp>
          <p:nvSpPr>
            <p:cNvPr id="15367" name="Rectangle 7" descr="Gold bar"/>
            <p:cNvSpPr>
              <a:spLocks noChangeArrowheads="1"/>
            </p:cNvSpPr>
            <p:nvPr/>
          </p:nvSpPr>
          <p:spPr bwMode="auto">
            <a:xfrm>
              <a:off x="0" y="0"/>
              <a:ext cx="228600" cy="2286000"/>
            </a:xfrm>
            <a:prstGeom prst="rect">
              <a:avLst/>
            </a:prstGeom>
            <a:solidFill>
              <a:srgbClr val="FEF248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69" name="Rectangle 9" descr="Orange bar"/>
            <p:cNvSpPr>
              <a:spLocks noChangeArrowheads="1"/>
            </p:cNvSpPr>
            <p:nvPr/>
          </p:nvSpPr>
          <p:spPr bwMode="auto">
            <a:xfrm>
              <a:off x="0" y="2286000"/>
              <a:ext cx="228600" cy="2286000"/>
            </a:xfrm>
            <a:prstGeom prst="rect">
              <a:avLst/>
            </a:prstGeom>
            <a:solidFill>
              <a:srgbClr val="B462E2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5370" name="Rectangle 10" descr="Slate bar"/>
            <p:cNvSpPr>
              <a:spLocks noChangeArrowheads="1"/>
            </p:cNvSpPr>
            <p:nvPr/>
          </p:nvSpPr>
          <p:spPr bwMode="auto">
            <a:xfrm>
              <a:off x="0" y="4572000"/>
              <a:ext cx="228600" cy="2286000"/>
            </a:xfrm>
            <a:prstGeom prst="rect">
              <a:avLst/>
            </a:prstGeom>
            <a:solidFill>
              <a:srgbClr val="75DDEA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 eaLnBrk="1" hangingPunct="1"/>
              <a:endParaRPr lang="en-US" sz="2400">
                <a:latin typeface="Times New Roman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&#51088;&#47308;/14&#51901;_&#50857;&#50612;%20&#46027;&#48372;&#44592;.pptx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14&#51901;_&#50696;&#49884;&#51088;&#47308;-3.pptx" TargetMode="External"/><Relationship Id="rId3" Type="http://schemas.openxmlformats.org/officeDocument/2006/relationships/image" Target="../media/image1.png"/><Relationship Id="rId7" Type="http://schemas.openxmlformats.org/officeDocument/2006/relationships/hyperlink" Target="&#51088;&#47308;/14&#51901;_&#50696;&#49884;&#51088;&#47308;-2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14&#51901;_&#50696;&#49884;&#51088;&#47308;-1.pptx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hyperlink" Target="&#51088;&#47308;/14&#51901;_&#50696;&#49884;&#51088;&#47308;-4.pptx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4.xml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hyperlink" Target="&#51088;&#47308;/15&#51901;_&#51104;&#44624;&#54644;&#48372;&#44592;-2.pptx" TargetMode="External"/><Relationship Id="rId4" Type="http://schemas.openxmlformats.org/officeDocument/2006/relationships/image" Target="../media/image1.png"/><Relationship Id="rId9" Type="http://schemas.openxmlformats.org/officeDocument/2006/relationships/hyperlink" Target="&#51088;&#47308;/15&#51901;_&#51104;&#44624;&#54644;&#48372;&#44592;-1.pptx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16&#51901;_&#51088;&#47308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&#51088;&#47308;/18&#51901;_&#51452;&#51228;&#53456;&#44396;&#54876;&#46041;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6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4.xml"/><Relationship Id="rId7" Type="http://schemas.openxmlformats.org/officeDocument/2006/relationships/hyperlink" Target="&#51088;&#47308;/19&#51901;_&#50696;&#49884;&#45813;-1.ppt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4.xml"/><Relationship Id="rId7" Type="http://schemas.openxmlformats.org/officeDocument/2006/relationships/hyperlink" Target="&#51088;&#47308;/19&#51901;_&#50696;&#49884;&#45813;-2.ppt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4.xml"/><Relationship Id="rId7" Type="http://schemas.openxmlformats.org/officeDocument/2006/relationships/hyperlink" Target="&#51088;&#47308;/19&#51901;_&#50696;&#49884;&#45813;-3.pptx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2.xml"/><Relationship Id="rId7" Type="http://schemas.openxmlformats.org/officeDocument/2006/relationships/slide" Target="slide1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9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hyperlink" Target="&#51088;&#47308;/11&#51901;_&#49373;&#44033;&#50676;&#44592;-2.pptx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hyperlink" Target="&#51088;&#47308;/10&#51901;_&#49373;&#44033;&#50676;&#44592;.pptx" TargetMode="Externa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6.emf"/><Relationship Id="rId5" Type="http://schemas.openxmlformats.org/officeDocument/2006/relationships/image" Target="../media/image3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2.png"/><Relationship Id="rId9" Type="http://schemas.openxmlformats.org/officeDocument/2006/relationships/image" Target="../media/image5.emf"/><Relationship Id="rId14" Type="http://schemas.openxmlformats.org/officeDocument/2006/relationships/hyperlink" Target="&#51088;&#47308;/11&#51901;_&#49373;&#44033;&#50676;&#44592;-1.ppt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emf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&#51088;&#47308;/12~13&#51901;_&#47196;&#48391;&#51032;%20&#50669;&#49324;.ppt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25869"/>
            <a:ext cx="7772400" cy="1400274"/>
          </a:xfrm>
        </p:spPr>
        <p:txBody>
          <a:bodyPr/>
          <a:lstStyle/>
          <a:p>
            <a:r>
              <a:rPr lang="ko-KR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로봇과 공학세계</a:t>
            </a:r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3117416" y="3429000"/>
            <a:ext cx="2914014" cy="207169"/>
          </a:xfrm>
          <a:prstGeom prst="rect">
            <a:avLst/>
          </a:prstGeom>
          <a:solidFill>
            <a:srgbClr val="B462E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6031430" y="3429000"/>
            <a:ext cx="2914014" cy="207169"/>
          </a:xfrm>
          <a:prstGeom prst="rect">
            <a:avLst/>
          </a:prstGeom>
          <a:solidFill>
            <a:srgbClr val="75DDE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10" descr="Slate bar">
            <a:extLst>
              <a:ext uri="{FF2B5EF4-FFF2-40B4-BE49-F238E27FC236}">
                <a16:creationId xmlns:a16="http://schemas.microsoft.com/office/drawing/2014/main" id="{BAF9C74C-C4CB-7C9E-8E99-CD2651DDA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80" y="3429000"/>
            <a:ext cx="2914014" cy="207169"/>
          </a:xfrm>
          <a:prstGeom prst="rect">
            <a:avLst/>
          </a:prstGeom>
          <a:solidFill>
            <a:srgbClr val="FEF248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C8198B-7ABF-3E6E-2D32-87CD07D96049}"/>
              </a:ext>
            </a:extLst>
          </p:cNvPr>
          <p:cNvSpPr txBox="1"/>
          <p:nvPr/>
        </p:nvSpPr>
        <p:spPr>
          <a:xfrm>
            <a:off x="3665341" y="3906699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BCE7D-9B80-DBE9-86E3-FDFA37ABA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A1C572C-ABA2-58D7-C822-442C6F5D8BA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0179EE42-9026-AC84-27EF-92E906A194A2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29C18D-FFA2-0CDA-B8A7-7545D7E2058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B5A601-1856-081C-3208-DF8A74F258F1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E3D927E4-650E-536E-8F63-54889F172B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C22D4F2-ADB8-3342-4F02-8E5626BCE8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B1B5F7-C344-529B-1E56-F5F2F90832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855404-DFCC-AFD7-606C-CD06A317D77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로봇이란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76B27C79-6E5D-12CA-909F-D0C22A824A29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7C1EE103-3065-2DE1-6D8B-A63E970CEB07}"/>
              </a:ext>
            </a:extLst>
          </p:cNvPr>
          <p:cNvSpPr/>
          <p:nvPr/>
        </p:nvSpPr>
        <p:spPr>
          <a:xfrm>
            <a:off x="854280" y="1790472"/>
            <a:ext cx="7102096" cy="459085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BA012F-F36A-ECC2-5CB9-A7C89E841D98}"/>
              </a:ext>
            </a:extLst>
          </p:cNvPr>
          <p:cNvSpPr txBox="1"/>
          <p:nvPr/>
        </p:nvSpPr>
        <p:spPr>
          <a:xfrm>
            <a:off x="920683" y="1894081"/>
            <a:ext cx="6839403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일반적으로 외부 환경을 인식하고 프로그램에 따라 판단하여 인간의 도움 없이 스스로 움직이면서 작업하는 기계 장치라고 할 수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과거에는 로봇이 사람을 대신하는 노동자라는 이미지가 강했기 때문에 주로 산업용으로 활용됨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BD7BF63B-50B3-9811-AD61-0D4B713A92F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1808391"/>
            <a:ext cx="2070171" cy="552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602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0DE38-BB50-7DFE-7AB5-01291E521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62" descr="화살.png">
            <a:extLst>
              <a:ext uri="{FF2B5EF4-FFF2-40B4-BE49-F238E27FC236}">
                <a16:creationId xmlns:a16="http://schemas.microsoft.com/office/drawing/2014/main" id="{4F8C5BD6-A529-6A86-7EF8-8D9C0B146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0"/>
          <a:stretch>
            <a:fillRect/>
          </a:stretch>
        </p:blipFill>
        <p:spPr bwMode="auto">
          <a:xfrm>
            <a:off x="3937011" y="3902984"/>
            <a:ext cx="1285875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1CF5C3-2CAA-9320-02F2-72F6AF84D7CA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18BA62C9-8708-5249-A3F1-E5F5987A81E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37B8B0-4022-7FCF-979D-1E364F42975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A9D611-9359-47AF-9606-28E59D7069C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CBCEE375-0EAA-3523-ECC2-9660053BFC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E6E32D-A631-FA50-1782-7388B1D979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02A6F65-4F2D-EE32-E8AA-A53D9D583C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6B6BFB-CE22-6D7A-03CA-776496D9A59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로봇이란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1DD6D95A-C08D-E5C4-2C23-0FE37701F137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1C77CB3-96D1-DA96-E1A5-9E826EFA8907}"/>
              </a:ext>
            </a:extLst>
          </p:cNvPr>
          <p:cNvSpPr/>
          <p:nvPr/>
        </p:nvSpPr>
        <p:spPr>
          <a:xfrm>
            <a:off x="877655" y="1835805"/>
            <a:ext cx="8110208" cy="228852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22D558-E994-3756-C729-DF60DAA6F6B4}"/>
              </a:ext>
            </a:extLst>
          </p:cNvPr>
          <p:cNvSpPr txBox="1"/>
          <p:nvPr/>
        </p:nvSpPr>
        <p:spPr>
          <a:xfrm>
            <a:off x="920682" y="1894081"/>
            <a:ext cx="7899789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 최근에는 인공지능 기술이 발달되면서 음식 서빙 로봇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공항 또는 건물에서 길 안내 로봇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배달 자율 주행 로봇 등 일상생활 곳곳에서도 쉽게 로봇을 활용하게 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5E3A15-F92F-D584-576A-8AD6A4FD5235}"/>
              </a:ext>
            </a:extLst>
          </p:cNvPr>
          <p:cNvSpPr txBox="1"/>
          <p:nvPr/>
        </p:nvSpPr>
        <p:spPr>
          <a:xfrm>
            <a:off x="782405" y="4852671"/>
            <a:ext cx="8242672" cy="15812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457200" rtl="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buClrTx/>
              <a:buSzTx/>
              <a:tabLst/>
              <a:defRPr/>
            </a:pPr>
            <a:r>
              <a:rPr kumimoji="0" lang="ko-KR" altLang="en-US" sz="2800" b="1" i="0" u="none" strike="noStrike" kern="1200" cap="none" spc="-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주어진 작업만을 꾸준하게 했던 기존의 산업용 로봇과는 달리 상황에 따라 스스로 생각하고 판단하여 자율적으로 움직이는 지능형 로봇으로 발전하고 있는 것</a:t>
            </a:r>
            <a:endParaRPr kumimoji="0" lang="ko-KR" altLang="en-US" sz="2800" b="1" i="0" u="none" strike="noStrike" kern="1200" cap="none" spc="-150" normalizeH="0" baseline="0" noProof="0" dirty="0">
              <a:ln>
                <a:noFill/>
              </a:ln>
              <a:solidFill>
                <a:srgbClr val="434343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204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B77B1-C9E7-F7ED-4952-087E6676E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2983CD65-1FC8-0156-43D6-63F4BEE96F70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A6F6707-E782-6983-F377-39BAF0A9025A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95F623-328A-3399-9392-A7A180B1A75C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DFEDF5-3B7A-63FC-80F3-5E272A6117E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62A6562B-776E-6E6D-0DAA-FD7F98900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AF1F224-8553-8D09-B8D5-6565F0A553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62FAE18-7610-5782-B4D3-B26835732B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C13080E-68A4-1D72-879B-540C69754DBD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로봇이란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688E53C7-26BB-09AE-F67D-F5B1C705D872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FE01971C-9B79-F4F0-6D42-ED402A644D5F}"/>
              </a:ext>
            </a:extLst>
          </p:cNvPr>
          <p:cNvSpPr/>
          <p:nvPr/>
        </p:nvSpPr>
        <p:spPr>
          <a:xfrm>
            <a:off x="854280" y="1790472"/>
            <a:ext cx="8110208" cy="263374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7B69D0-0FA9-BA9D-40D9-21C045CB2F30}"/>
              </a:ext>
            </a:extLst>
          </p:cNvPr>
          <p:cNvSpPr txBox="1"/>
          <p:nvPr/>
        </p:nvSpPr>
        <p:spPr>
          <a:xfrm>
            <a:off x="920682" y="1894081"/>
            <a:ext cx="7899789" cy="2379836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과거의 로봇은 인간의 노동력을 대체하면서 생산성을 향상시키는 산업용으로 국한되었지만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이제는 인간과 협업하고 교감하는 등 인간의 삶과 함께하는 서비스 로봇으로 점차 확대 중임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51230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90B28-EAEE-92C2-F303-A8808E89C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E6CC2F2-6F05-6EC1-CC88-EFE6BFD58056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D45941B-4D96-7528-0A09-F2C3D61AC07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15C856-BBBA-ACBD-69B0-A4D7D0A908A6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3239DB-1B3B-E3BD-7C92-A002E02AFC8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196D7A47-27AC-0845-7508-E4687BF3E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806650-BCB1-0859-0B1B-5674A1480C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E46C7-3647-9E50-97D5-99F264FD20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E204870-0146-0DCC-E64C-12BF711D98E6}"/>
              </a:ext>
            </a:extLst>
          </p:cNvPr>
          <p:cNvSpPr txBox="1"/>
          <p:nvPr/>
        </p:nvSpPr>
        <p:spPr>
          <a:xfrm>
            <a:off x="3319093" y="6006051"/>
            <a:ext cx="2505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▲ 로봇 의미의 변화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064E5D7-5347-326D-5045-1DCA97732C3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543" y="1584501"/>
            <a:ext cx="7956376" cy="4565937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264EBE8-84E3-0E03-84A4-C6C15FEF844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1007934"/>
            <a:ext cx="2627784" cy="174923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22462299-BDFF-F8F7-7D99-2EE2D01A165F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5586" y="1228601"/>
            <a:ext cx="2892171" cy="161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916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공학적 특성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49C128-62F7-8C9D-FF99-1A4DB808F9F0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공학으로서의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E71FAC2B-AFEC-E89E-314E-F976F65C9024}"/>
              </a:ext>
            </a:extLst>
          </p:cNvPr>
          <p:cNvSpPr/>
          <p:nvPr/>
        </p:nvSpPr>
        <p:spPr>
          <a:xfrm>
            <a:off x="854280" y="1790472"/>
            <a:ext cx="8110208" cy="4582619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2FE25B-1FD4-282C-58A1-8A5281E4625C}"/>
              </a:ext>
            </a:extLst>
          </p:cNvPr>
          <p:cNvSpPr txBox="1"/>
          <p:nvPr/>
        </p:nvSpPr>
        <p:spPr>
          <a:xfrm>
            <a:off x="920682" y="1894081"/>
            <a:ext cx="7899789" cy="434064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2" action="ppaction://hlinkpres?slideindex=1&amp;slidetitle="/>
              </a:rPr>
              <a:t>메카트로닉스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2" action="ppaction://hlinkpres?slideindex=1&amp;slidetitle="/>
              </a:rPr>
              <a:t>*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개념이 포함된 기술로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공학 분야를 융합하고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대표적으로는 로봇의 동작과 역학적 운동을 담당하는 기계 공학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센서나 회로를 구성하는 전자 공학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각종 명령을 제어할 수 있도록 소프트웨어를 개발하는 컴퓨터 공학 등이 융합함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rId3" action="ppaction://hlinksldjump"/>
            <a:extLst>
              <a:ext uri="{FF2B5EF4-FFF2-40B4-BE49-F238E27FC236}">
                <a16:creationId xmlns:a16="http://schemas.microsoft.com/office/drawing/2014/main" id="{520FCBF4-4A70-BDE3-1D2A-E13F6CD5BE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742493E-9B20-05D7-E1BA-8EA7FCBE76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D037CD-BC84-3A38-C1B7-DC03940C9C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2C97F63B-22FA-9816-9E83-FE9A0B864C94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544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BD95-7611-BF48-4172-956DD26C4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D01DC38-7B6C-0696-5A5C-D106B4ABFECB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F73DA925-09A0-1948-11EF-15300F425F10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F01F7-B1BA-99D2-BDA6-9376662BDEB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공학적 특성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B0F488-6DB1-BB18-149D-1BCB16B8D547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6C7467-A5FD-A8D8-6A64-2DE51D217DB9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공학으로서의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EAC89DC-86BD-44CC-B805-C8C954ECA4FB}"/>
              </a:ext>
            </a:extLst>
          </p:cNvPr>
          <p:cNvSpPr/>
          <p:nvPr/>
        </p:nvSpPr>
        <p:spPr>
          <a:xfrm>
            <a:off x="854280" y="1790472"/>
            <a:ext cx="8110208" cy="4582619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3D8DDD-F46C-8666-AE8D-2E2DBD5C1C6F}"/>
              </a:ext>
            </a:extLst>
          </p:cNvPr>
          <p:cNvSpPr txBox="1"/>
          <p:nvPr/>
        </p:nvSpPr>
        <p:spPr>
          <a:xfrm>
            <a:off x="920682" y="1894081"/>
            <a:ext cx="7899789" cy="438313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최근에는 신소재 공학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 공학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뇌 공학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나노 공학 등 첨단 기술과의 융합이 가속화되면서 지능형 로봇은 다양한 분야로 더욱 빠르게 확장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발전하고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전통적으로 로봇의 한 분야로 자리 잡고 있는 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6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세대 이동통신과 인공지능 기술이 융합되면서 로봇 산업은 비약적인 발전을 이어가고 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76867931-603A-C6CD-A6F4-701357DA4A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58F7FB-FB55-D4E5-C314-A375714C7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8B3327D-B697-AE33-14F9-B30AF5F557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DD8A4324-EA5B-37E4-6D88-34B4A12375CB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61401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F7CE0-FDF9-B95E-CB32-81387C5B6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268D6CB-4FF3-8004-432F-E3150807C200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5829573-0521-F283-8AFA-997F5ED2A77F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E303E0-732F-0532-10E3-E37C4901031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공학적 특성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D0D334-4F37-8D1E-7C20-8D885A89D929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CA7AA0-82E9-B0C8-3AAC-B4EBBF186588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공학으로서의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</a:t>
            </a: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DF9B0C7A-9F65-22B5-3AB8-05A4269C1F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AF740D5-6D0E-6587-E26B-36387F7F73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C19C64A-3FED-D639-1880-E94F81E7FF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B32B1881-3DB9-3AD9-89D1-7F44F4165B76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순서도: 수행의 시작/종료 20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DD61761B-F270-7560-4292-D3D435347DC8}"/>
              </a:ext>
            </a:extLst>
          </p:cNvPr>
          <p:cNvSpPr/>
          <p:nvPr/>
        </p:nvSpPr>
        <p:spPr>
          <a:xfrm>
            <a:off x="1393046" y="1854117"/>
            <a:ext cx="1002492" cy="302955"/>
          </a:xfrm>
          <a:prstGeom prst="flowChartTerminator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6000">
                <a:schemeClr val="bg1">
                  <a:lumMod val="97000"/>
                  <a:lumOff val="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5875">
            <a:noFill/>
          </a:ln>
          <a:effectLst>
            <a:glow rad="63500">
              <a:srgbClr val="FACED3"/>
            </a:glo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400" b="1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예시 보기</a:t>
            </a:r>
          </a:p>
        </p:txBody>
      </p:sp>
      <p:sp>
        <p:nvSpPr>
          <p:cNvPr id="22" name="순서도: 수행의 시작/종료 21">
            <a:hlinkClick r:id="rId7" action="ppaction://hlinkpres?slideindex=1&amp;slidetitle="/>
            <a:extLst>
              <a:ext uri="{FF2B5EF4-FFF2-40B4-BE49-F238E27FC236}">
                <a16:creationId xmlns:a16="http://schemas.microsoft.com/office/drawing/2014/main" id="{1FF7B13C-B5AE-5FC9-92CA-D32EEEE4D2C7}"/>
              </a:ext>
            </a:extLst>
          </p:cNvPr>
          <p:cNvSpPr/>
          <p:nvPr/>
        </p:nvSpPr>
        <p:spPr>
          <a:xfrm>
            <a:off x="3339844" y="1854117"/>
            <a:ext cx="1002492" cy="302955"/>
          </a:xfrm>
          <a:prstGeom prst="flowChartTerminator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6000">
                <a:schemeClr val="bg1">
                  <a:lumMod val="97000"/>
                  <a:lumOff val="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5875">
            <a:noFill/>
          </a:ln>
          <a:effectLst>
            <a:glow rad="63500">
              <a:srgbClr val="D6ECD8"/>
            </a:glo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400" b="1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예시 보기</a:t>
            </a:r>
          </a:p>
        </p:txBody>
      </p:sp>
      <p:sp>
        <p:nvSpPr>
          <p:cNvPr id="23" name="순서도: 수행의 시작/종료 22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97ACE5C0-DAFF-465B-2C9F-FDC0D985A68F}"/>
              </a:ext>
            </a:extLst>
          </p:cNvPr>
          <p:cNvSpPr/>
          <p:nvPr/>
        </p:nvSpPr>
        <p:spPr>
          <a:xfrm>
            <a:off x="5286642" y="1854117"/>
            <a:ext cx="1002492" cy="302955"/>
          </a:xfrm>
          <a:prstGeom prst="flowChartTerminator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6000">
                <a:schemeClr val="bg1">
                  <a:lumMod val="97000"/>
                  <a:lumOff val="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5875">
            <a:noFill/>
          </a:ln>
          <a:effectLst>
            <a:glow rad="63500">
              <a:srgbClr val="CEEBEB"/>
            </a:glo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400" b="1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예시 보기</a:t>
            </a:r>
          </a:p>
        </p:txBody>
      </p:sp>
      <p:sp>
        <p:nvSpPr>
          <p:cNvPr id="24" name="순서도: 수행의 시작/종료 23">
            <a:hlinkClick r:id="rId9" action="ppaction://hlinkpres?slideindex=1&amp;slidetitle="/>
            <a:extLst>
              <a:ext uri="{FF2B5EF4-FFF2-40B4-BE49-F238E27FC236}">
                <a16:creationId xmlns:a16="http://schemas.microsoft.com/office/drawing/2014/main" id="{E0A3DFC0-4AFF-FEC7-6CA6-4C9358CE87E8}"/>
              </a:ext>
            </a:extLst>
          </p:cNvPr>
          <p:cNvSpPr/>
          <p:nvPr/>
        </p:nvSpPr>
        <p:spPr>
          <a:xfrm>
            <a:off x="7233441" y="1854117"/>
            <a:ext cx="1002492" cy="302955"/>
          </a:xfrm>
          <a:prstGeom prst="flowChartTerminator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6000">
                <a:schemeClr val="bg1">
                  <a:lumMod val="97000"/>
                  <a:lumOff val="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5875">
            <a:noFill/>
          </a:ln>
          <a:effectLst>
            <a:glow rad="63500">
              <a:srgbClr val="FFEFCB"/>
            </a:glo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ko-KR" altLang="en-US" sz="1400" b="1" dirty="0"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예시 보기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5A3F9D4-58C4-08F0-EFEA-BDEDD386F8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6631" y="2252152"/>
            <a:ext cx="7704451" cy="420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1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41102"/>
            <a:ext cx="8568952" cy="901897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8" y="206021"/>
            <a:ext cx="2266156" cy="1018639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2622848" y="243799"/>
            <a:ext cx="608258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</a:t>
            </a:r>
            <a:r>
              <a:rPr lang="en-US" altLang="ko-KR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공학의 세계 알아보기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418034" y="430724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A237557D-EC2C-7968-B7E0-B442CCEBE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ED559C3-4A98-E037-2D71-3AEB4E67A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B9F51470-82B4-418E-61C5-F90826E8DD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761DFF-FD9B-E13B-C721-2F5F0F4F53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F27BAF7-35CC-801B-9410-E831289B30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4648D974-F6D1-36B3-D5B1-2CDEB171FDA6}"/>
              </a:ext>
            </a:extLst>
          </p:cNvPr>
          <p:cNvSpPr/>
          <p:nvPr/>
        </p:nvSpPr>
        <p:spPr>
          <a:xfrm>
            <a:off x="406604" y="1339119"/>
            <a:ext cx="8557883" cy="508815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9ED5DD-AFC2-9767-82AB-E9C2CCF795E8}"/>
              </a:ext>
            </a:extLst>
          </p:cNvPr>
          <p:cNvSpPr txBox="1"/>
          <p:nvPr/>
        </p:nvSpPr>
        <p:spPr>
          <a:xfrm>
            <a:off x="453957" y="1366527"/>
            <a:ext cx="8394768" cy="4925049"/>
          </a:xfrm>
          <a:prstGeom prst="roundRect">
            <a:avLst>
              <a:gd name="adj" fmla="val 2336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indent="180975" defTabSz="45720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공학은 대표적인 융합 공학으로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산업 및 응용 분야에서 혁신적인 해법을 제공한다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분야에서 가장 흥미로운 발전 중 하나는 바이오 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메카트로닉스와의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융합이다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메카트로닉스는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생물학과 엔지니어링이 융합된 학문으로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시스템과 전자 시스템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그리고 생물학적 시스템 간의 상호 작용을 연구하는 분야다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메카트로닉스는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인간 및 동물의 운동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구조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기능을 모방해 로봇 시스템에 적용함으로써 혁신적인 로봇 시스템의 개발을 가능하게 한다</a:t>
            </a:r>
            <a:r>
              <a:rPr lang="en-US" altLang="ko-KR" sz="26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4325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D6A4A-5598-8B29-0842-A89D509D9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7581F9E-E54F-CAFE-84DC-ABDFA340513C}"/>
              </a:ext>
            </a:extLst>
          </p:cNvPr>
          <p:cNvSpPr/>
          <p:nvPr/>
        </p:nvSpPr>
        <p:spPr>
          <a:xfrm>
            <a:off x="395536" y="241102"/>
            <a:ext cx="8568952" cy="901897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24A822F-6366-0325-FC67-48A9BA8180FE}"/>
              </a:ext>
            </a:extLst>
          </p:cNvPr>
          <p:cNvSpPr/>
          <p:nvPr/>
        </p:nvSpPr>
        <p:spPr>
          <a:xfrm>
            <a:off x="361628" y="206021"/>
            <a:ext cx="2266156" cy="1018639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2F8557-3040-04E4-76FA-E7C5DEDFC5F3}"/>
              </a:ext>
            </a:extLst>
          </p:cNvPr>
          <p:cNvSpPr txBox="1"/>
          <p:nvPr/>
        </p:nvSpPr>
        <p:spPr>
          <a:xfrm>
            <a:off x="2622848" y="243799"/>
            <a:ext cx="608258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</a:t>
            </a:r>
            <a:r>
              <a:rPr lang="en-US" altLang="ko-KR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공학의 세계 알아보기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3ACC4E-EC3F-24DF-7D97-72E7761110EF}"/>
              </a:ext>
            </a:extLst>
          </p:cNvPr>
          <p:cNvSpPr txBox="1"/>
          <p:nvPr/>
        </p:nvSpPr>
        <p:spPr>
          <a:xfrm>
            <a:off x="418034" y="430724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7323D1-D67A-4A2D-741C-4AF8869FF1E4}"/>
              </a:ext>
            </a:extLst>
          </p:cNvPr>
          <p:cNvSpPr txBox="1"/>
          <p:nvPr/>
        </p:nvSpPr>
        <p:spPr>
          <a:xfrm>
            <a:off x="745191" y="1338640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아래에서 제시하는 바이오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 사례를 보고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이외에 또 다른 사례는 없는지 조사해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6B040F48-4A3E-C9A8-A2DE-55112B3A046C}"/>
              </a:ext>
            </a:extLst>
          </p:cNvPr>
          <p:cNvSpPr/>
          <p:nvPr/>
        </p:nvSpPr>
        <p:spPr>
          <a:xfrm>
            <a:off x="424978" y="1452020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913B5E94-6B8A-A51C-A41F-EDB9FB57A9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2AC84087-320E-18B1-9747-10F5C1825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AA2716C6-6CE6-2BC9-148E-2BBB9C69F7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8A44465-2829-9A9B-ED3A-72E66B12DF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605FA8-39CB-2612-968F-1634558B24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B99CAA0-4A41-4E6A-33A9-B51B564CB51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3530497" y="3658456"/>
            <a:ext cx="1915670" cy="2734862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651FE37F-D584-9716-F651-14E1EB33AE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2822217">
            <a:off x="1096166" y="3268255"/>
            <a:ext cx="2419475" cy="1986136"/>
          </a:xfrm>
          <a:prstGeom prst="rect">
            <a:avLst/>
          </a:prstGeom>
        </p:spPr>
      </p:pic>
      <p:sp>
        <p:nvSpPr>
          <p:cNvPr id="20" name="TextBox 19">
            <a:hlinkClick r:id="rId9" action="ppaction://hlinkpres?slideindex=1&amp;slidetitle="/>
            <a:extLst>
              <a:ext uri="{FF2B5EF4-FFF2-40B4-BE49-F238E27FC236}">
                <a16:creationId xmlns:a16="http://schemas.microsoft.com/office/drawing/2014/main" id="{ED583FC2-A242-E05F-ACEE-01128274F2AB}"/>
              </a:ext>
            </a:extLst>
          </p:cNvPr>
          <p:cNvSpPr txBox="1"/>
          <p:nvPr/>
        </p:nvSpPr>
        <p:spPr>
          <a:xfrm>
            <a:off x="1182213" y="3613556"/>
            <a:ext cx="1907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생체 모방 로봇 사례 </a:t>
            </a:r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B674DFDE-9304-6A70-69D5-FBA22A381C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445630">
            <a:off x="5508267" y="3378328"/>
            <a:ext cx="2419475" cy="1986136"/>
          </a:xfrm>
          <a:prstGeom prst="rect">
            <a:avLst/>
          </a:prstGeom>
        </p:spPr>
      </p:pic>
      <p:sp>
        <p:nvSpPr>
          <p:cNvPr id="24" name="TextBox 23">
            <a:hlinkClick r:id="rId10" action="ppaction://hlinkpres?slideindex=1&amp;slidetitle="/>
            <a:extLst>
              <a:ext uri="{FF2B5EF4-FFF2-40B4-BE49-F238E27FC236}">
                <a16:creationId xmlns:a16="http://schemas.microsoft.com/office/drawing/2014/main" id="{1CFA34C5-1A45-3734-E5ED-AC10C9E61C24}"/>
              </a:ext>
            </a:extLst>
          </p:cNvPr>
          <p:cNvSpPr txBox="1"/>
          <p:nvPr/>
        </p:nvSpPr>
        <p:spPr>
          <a:xfrm>
            <a:off x="5946739" y="3752204"/>
            <a:ext cx="1907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의료 로봇 사례 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rgbClr val="2D2B2A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2543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48D3E-F17C-990E-4D4B-773B10CF7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94CB576-09C7-968A-F952-B39DA14F5218}"/>
              </a:ext>
            </a:extLst>
          </p:cNvPr>
          <p:cNvSpPr/>
          <p:nvPr/>
        </p:nvSpPr>
        <p:spPr>
          <a:xfrm>
            <a:off x="395536" y="241102"/>
            <a:ext cx="8568952" cy="901897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D1A44886-DBA4-73C2-D0B4-177B1C5359A7}"/>
              </a:ext>
            </a:extLst>
          </p:cNvPr>
          <p:cNvSpPr/>
          <p:nvPr/>
        </p:nvSpPr>
        <p:spPr>
          <a:xfrm>
            <a:off x="361628" y="206021"/>
            <a:ext cx="2266156" cy="1018639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16E025-ABD7-E82C-16BF-FBC5A0D16B53}"/>
              </a:ext>
            </a:extLst>
          </p:cNvPr>
          <p:cNvSpPr txBox="1"/>
          <p:nvPr/>
        </p:nvSpPr>
        <p:spPr>
          <a:xfrm>
            <a:off x="2622848" y="243799"/>
            <a:ext cx="608258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</a:t>
            </a:r>
            <a:r>
              <a:rPr lang="en-US" altLang="ko-KR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공학의 세계 알아보기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ADAE0B-E4B5-B099-8B25-A699A0520986}"/>
              </a:ext>
            </a:extLst>
          </p:cNvPr>
          <p:cNvSpPr txBox="1"/>
          <p:nvPr/>
        </p:nvSpPr>
        <p:spPr>
          <a:xfrm>
            <a:off x="418034" y="430724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024642-BB6F-DD5F-1144-F275774C85EC}"/>
              </a:ext>
            </a:extLst>
          </p:cNvPr>
          <p:cNvSpPr txBox="1"/>
          <p:nvPr/>
        </p:nvSpPr>
        <p:spPr>
          <a:xfrm>
            <a:off x="745191" y="1338640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아래에서 제시하는 바이오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 사례를 보고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이외에 또 다른 사례는 없는지 조사해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A1902D55-8689-577C-DB70-60B22B207F9C}"/>
              </a:ext>
            </a:extLst>
          </p:cNvPr>
          <p:cNvSpPr/>
          <p:nvPr/>
        </p:nvSpPr>
        <p:spPr>
          <a:xfrm>
            <a:off x="424978" y="1452020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0F5750E2-9030-181F-DB34-2DABE6895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83680305-D9A0-726B-3F02-89DC7E2BA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91596A24-DFC2-1007-BA15-5A1144D574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919DC2-E8E9-A8C6-D2A6-B74F492EC6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47B81A-43C2-035F-BDAE-881E766E1C9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A91D5FD-9E47-4D95-C911-569ECC1385E2}"/>
              </a:ext>
            </a:extLst>
          </p:cNvPr>
          <p:cNvSpPr txBox="1"/>
          <p:nvPr/>
        </p:nvSpPr>
        <p:spPr>
          <a:xfrm>
            <a:off x="745191" y="310181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생체 모방 로봇에 또 어떤 것이 있을까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6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2DC5C6C2-F185-F555-B1E9-B0C1DB94640D}"/>
              </a:ext>
            </a:extLst>
          </p:cNvPr>
          <p:cNvSpPr/>
          <p:nvPr/>
        </p:nvSpPr>
        <p:spPr>
          <a:xfrm>
            <a:off x="539552" y="3307386"/>
            <a:ext cx="243227" cy="243227"/>
          </a:xfrm>
          <a:prstGeom prst="diamond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855313-CE2F-E851-8EBA-D8CE9BF3FEF8}"/>
              </a:ext>
            </a:extLst>
          </p:cNvPr>
          <p:cNvSpPr txBox="1"/>
          <p:nvPr/>
        </p:nvSpPr>
        <p:spPr>
          <a:xfrm>
            <a:off x="791480" y="3700271"/>
            <a:ext cx="8063686" cy="266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실제 물고기의 지느러미와 꼬리 움직임을 따라 만든 수중 로봇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MIT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 소피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중국의 </a:t>
            </a:r>
            <a:r>
              <a:rPr lang="ko-KR" altLang="en-US" sz="2400" b="1" kern="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고래상어로봇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등이 있다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마치</a:t>
            </a:r>
          </a:p>
          <a:p>
            <a:pPr latinLnBrk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진짜 물고기처럼 유연하게 헤엄칠 수 있어서 바다 생태계 관찰이나 수질 검사 또는 대형 수족관에서 활용되기도 한다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이외에도 물고기 로봇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곤충 로봇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도마뱀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문어 등이 있다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9331BC4F-EC74-448C-4DF0-FFC2CD047E66}"/>
              </a:ext>
            </a:extLst>
          </p:cNvPr>
          <p:cNvGrpSpPr/>
          <p:nvPr/>
        </p:nvGrpSpPr>
        <p:grpSpPr>
          <a:xfrm>
            <a:off x="3013665" y="4233683"/>
            <a:ext cx="3332693" cy="1495843"/>
            <a:chOff x="6081307" y="5214760"/>
            <a:chExt cx="3332693" cy="1495843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B2E34E88-28C6-E246-7344-3AE130CEF5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D425C0A-3C8D-76EE-BF85-F36AF0250EAD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477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47">
            <a:extLst>
              <a:ext uri="{FF2B5EF4-FFF2-40B4-BE49-F238E27FC236}">
                <a16:creationId xmlns:a16="http://schemas.microsoft.com/office/drawing/2014/main" id="{446962C5-0F07-DB5A-9F78-46EFCCB9CA12}"/>
              </a:ext>
            </a:extLst>
          </p:cNvPr>
          <p:cNvSpPr>
            <a:spLocks/>
          </p:cNvSpPr>
          <p:nvPr/>
        </p:nvSpPr>
        <p:spPr bwMode="auto">
          <a:xfrm>
            <a:off x="146923" y="2778361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6" name="Freeform 148">
            <a:extLst>
              <a:ext uri="{FF2B5EF4-FFF2-40B4-BE49-F238E27FC236}">
                <a16:creationId xmlns:a16="http://schemas.microsoft.com/office/drawing/2014/main" id="{2C06715E-37ED-E1DB-5C83-FDB2D8CAE6EF}"/>
              </a:ext>
            </a:extLst>
          </p:cNvPr>
          <p:cNvSpPr>
            <a:spLocks/>
          </p:cNvSpPr>
          <p:nvPr/>
        </p:nvSpPr>
        <p:spPr bwMode="auto">
          <a:xfrm>
            <a:off x="696570" y="0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4043965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en-US" altLang="ko-KR" sz="1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 Semilight" panose="020B0502040204020203" pitchFamily="50" charset="-127"/>
                <a:ea typeface="맑은 고딕 Semilight" panose="020B0502040204020203" pitchFamily="50" charset="-127"/>
                <a:cs typeface="맑은 고딕 Semilight" panose="020B0502040204020203" pitchFamily="50" charset="-127"/>
              </a:rPr>
              <a:t>Ⅰ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</a:t>
            </a:r>
            <a:br>
              <a:rPr lang="en-US" altLang="ko-KR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이해</a:t>
            </a:r>
          </a:p>
        </p:txBody>
      </p:sp>
      <p:sp>
        <p:nvSpPr>
          <p:cNvPr id="28" name="Freeform 148">
            <a:extLst>
              <a:ext uri="{FF2B5EF4-FFF2-40B4-BE49-F238E27FC236}">
                <a16:creationId xmlns:a16="http://schemas.microsoft.com/office/drawing/2014/main" id="{B8F31206-1D3B-B374-E99F-BE5F0EDD3C01}"/>
              </a:ext>
            </a:extLst>
          </p:cNvPr>
          <p:cNvSpPr>
            <a:spLocks/>
          </p:cNvSpPr>
          <p:nvPr/>
        </p:nvSpPr>
        <p:spPr bwMode="auto">
          <a:xfrm>
            <a:off x="1056610" y="0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C2DF06-2760-09BA-C96F-D83FF90AA0C7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970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9CBBE-4776-A9E5-2401-CF0FCD4E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2AC40518-C218-A32D-6A8A-96FC5BFEC3B4}"/>
              </a:ext>
            </a:extLst>
          </p:cNvPr>
          <p:cNvSpPr/>
          <p:nvPr/>
        </p:nvSpPr>
        <p:spPr>
          <a:xfrm>
            <a:off x="395536" y="241102"/>
            <a:ext cx="8568952" cy="901897"/>
          </a:xfrm>
          <a:prstGeom prst="roundRect">
            <a:avLst>
              <a:gd name="adj" fmla="val 13315"/>
            </a:avLst>
          </a:prstGeom>
          <a:noFill/>
          <a:ln w="28575">
            <a:solidFill>
              <a:srgbClr val="E9D1F7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8B99E4BD-BF97-9F8A-4578-0DDE9BA6A5A3}"/>
              </a:ext>
            </a:extLst>
          </p:cNvPr>
          <p:cNvSpPr/>
          <p:nvPr/>
        </p:nvSpPr>
        <p:spPr>
          <a:xfrm>
            <a:off x="361628" y="206021"/>
            <a:ext cx="2266156" cy="1018639"/>
          </a:xfrm>
          <a:prstGeom prst="roundRect">
            <a:avLst/>
          </a:prstGeom>
          <a:solidFill>
            <a:srgbClr val="E9D1F7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CDC0CF-5A5F-4AB5-308E-63FC4B63F94B}"/>
              </a:ext>
            </a:extLst>
          </p:cNvPr>
          <p:cNvSpPr txBox="1"/>
          <p:nvPr/>
        </p:nvSpPr>
        <p:spPr>
          <a:xfrm>
            <a:off x="2622848" y="243799"/>
            <a:ext cx="6082580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lang="ko-KR" altLang="en-US" sz="2600" b="1" spc="-150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</a:t>
            </a:r>
            <a:r>
              <a:rPr lang="en-US" altLang="ko-KR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r>
              <a:rPr lang="ko-KR" altLang="en-US" sz="26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공학의 세계 알아보기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5FAD33-C7EA-9849-4386-3CCED305EE83}"/>
              </a:ext>
            </a:extLst>
          </p:cNvPr>
          <p:cNvSpPr txBox="1"/>
          <p:nvPr/>
        </p:nvSpPr>
        <p:spPr>
          <a:xfrm>
            <a:off x="418034" y="430724"/>
            <a:ext cx="2230152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EEC2B9-7920-4140-7960-3C84C5DCD667}"/>
              </a:ext>
            </a:extLst>
          </p:cNvPr>
          <p:cNvSpPr txBox="1"/>
          <p:nvPr/>
        </p:nvSpPr>
        <p:spPr>
          <a:xfrm>
            <a:off x="745191" y="1338640"/>
            <a:ext cx="8242672" cy="1611852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아래에서 제시하는 바이오 </a:t>
            </a:r>
            <a:r>
              <a:rPr lang="ko-KR" altLang="en-US" sz="28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 사례를 보고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이외에 또 다른 사례는 없는지 조사해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562C3416-9DA5-117A-E0A6-75FD7467943D}"/>
              </a:ext>
            </a:extLst>
          </p:cNvPr>
          <p:cNvSpPr/>
          <p:nvPr/>
        </p:nvSpPr>
        <p:spPr>
          <a:xfrm>
            <a:off x="424978" y="1452020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BF6F30DC-E5E7-AC99-DABC-DAD11A28E7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8864403" cy="106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61CA3FA4-3F56-B973-7C4F-5E079B2B75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" name="그림 1">
            <a:hlinkClick r:id="rId3" action="ppaction://hlinksldjump"/>
            <a:extLst>
              <a:ext uri="{FF2B5EF4-FFF2-40B4-BE49-F238E27FC236}">
                <a16:creationId xmlns:a16="http://schemas.microsoft.com/office/drawing/2014/main" id="{54CB8621-DA65-06B4-B5FF-7F20D9AA11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2C1BE56-BA5A-6AEA-21E1-7C0F16DBB4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3EB4DB1-17CB-D20E-9191-71340C2647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B3F067-7ED7-F3A6-1D51-CE30EE38F1F7}"/>
              </a:ext>
            </a:extLst>
          </p:cNvPr>
          <p:cNvSpPr txBox="1"/>
          <p:nvPr/>
        </p:nvSpPr>
        <p:spPr>
          <a:xfrm>
            <a:off x="745191" y="310181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의료 로봇에 또 어떤 것이 있을까</a:t>
            </a:r>
            <a:r>
              <a: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6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Google Shape;11;p2">
            <a:extLst>
              <a:ext uri="{FF2B5EF4-FFF2-40B4-BE49-F238E27FC236}">
                <a16:creationId xmlns:a16="http://schemas.microsoft.com/office/drawing/2014/main" id="{A8E8B195-714D-E6B6-FB49-14FD858D0C32}"/>
              </a:ext>
            </a:extLst>
          </p:cNvPr>
          <p:cNvSpPr/>
          <p:nvPr/>
        </p:nvSpPr>
        <p:spPr>
          <a:xfrm>
            <a:off x="539552" y="3277600"/>
            <a:ext cx="243227" cy="243227"/>
          </a:xfrm>
          <a:prstGeom prst="diamond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0C43A8-3785-441C-FE6E-04038AFFD5AA}"/>
              </a:ext>
            </a:extLst>
          </p:cNvPr>
          <p:cNvSpPr txBox="1"/>
          <p:nvPr/>
        </p:nvSpPr>
        <p:spPr>
          <a:xfrm>
            <a:off x="791481" y="3679681"/>
            <a:ext cx="8072922" cy="24156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재활 로봇은 질병이나 사고에 의한 팔다리 마비 등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신체에 발생한 문제를 원래 상태로 회복시키기 위한 목적의 로봇이다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이외에도 수술 로봇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간호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간병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심리 치료 로봇 등이 있다</a:t>
            </a:r>
            <a:r>
              <a:rPr lang="en-US" altLang="ko-KR" sz="26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3FCF031-98CA-67CE-A70B-7CA45CEF28EE}"/>
              </a:ext>
            </a:extLst>
          </p:cNvPr>
          <p:cNvGrpSpPr/>
          <p:nvPr/>
        </p:nvGrpSpPr>
        <p:grpSpPr>
          <a:xfrm>
            <a:off x="2905653" y="4139591"/>
            <a:ext cx="3332693" cy="1495843"/>
            <a:chOff x="6081307" y="5214760"/>
            <a:chExt cx="3332693" cy="1495843"/>
          </a:xfrm>
        </p:grpSpPr>
        <p:pic>
          <p:nvPicPr>
            <p:cNvPr id="17" name="그림 16">
              <a:extLst>
                <a:ext uri="{FF2B5EF4-FFF2-40B4-BE49-F238E27FC236}">
                  <a16:creationId xmlns:a16="http://schemas.microsoft.com/office/drawing/2014/main" id="{713490B0-CB39-7E3F-C533-FBFD8EFC41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65A153B-F55B-5FE2-6357-A97D61C27660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497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F4F0A-C4AC-8BED-2936-3E4D31AA6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AE3283F-C809-5A63-A50C-EA9D41FC5641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0F4946B-8A7B-B56D-71B4-C14EEB5BF519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E4DA98-E2AA-D8C3-D54A-223829141F41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BABB52-784B-E413-B2C8-DD86E0C4AC90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EAB8E3-E7AF-FFAA-7DA9-AC7AAE72900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5EAD111-404F-24E3-AD36-7130CA73E15B}"/>
              </a:ext>
            </a:extLst>
          </p:cNvPr>
          <p:cNvSpPr/>
          <p:nvPr/>
        </p:nvSpPr>
        <p:spPr>
          <a:xfrm>
            <a:off x="854280" y="1790472"/>
            <a:ext cx="8110208" cy="3798768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C2BEC9-1E98-779B-DDDC-21BE8D31377D}"/>
              </a:ext>
            </a:extLst>
          </p:cNvPr>
          <p:cNvSpPr txBox="1"/>
          <p:nvPr/>
        </p:nvSpPr>
        <p:spPr>
          <a:xfrm>
            <a:off x="920682" y="1894081"/>
            <a:ext cx="7899789" cy="353867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기본적으로 하드웨어와 소프트웨어로 구성되어 있음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하드웨어는 로봇을 물리적으로 만드는 부품들을 말하고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소프트웨어는 로봇의 동작을 제어하는 프로그램을 의미함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0749DA44-05F7-91E1-A39A-6914DCD082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0F97793-8416-B4C2-87E8-6260829557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4034F8-8476-F531-3EC8-AA6E28830B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39F32367-AFA9-1DE0-ED0D-DD1A3A9B1B37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2208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3EB9E-A64B-8F98-3B68-DEF538AF9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E361252-2053-343D-0766-CB872BC3C3F7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CF4F7985-A945-F19F-CDA2-693B6CFCCD7D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C133F-98D6-ECC4-D30E-266B7C75F32B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42D2B8-41ED-BFBB-E65D-0018B52624FC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0E039D-967C-193D-3E89-5A921CA4630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 요소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52080457-3ABB-29A1-B196-366166C260BC}"/>
              </a:ext>
            </a:extLst>
          </p:cNvPr>
          <p:cNvSpPr/>
          <p:nvPr/>
        </p:nvSpPr>
        <p:spPr>
          <a:xfrm>
            <a:off x="854280" y="1790473"/>
            <a:ext cx="8110208" cy="4434836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4B6AB1-3A47-DC12-43F5-3F819C7ECAE4}"/>
              </a:ext>
            </a:extLst>
          </p:cNvPr>
          <p:cNvSpPr txBox="1"/>
          <p:nvPr/>
        </p:nvSpPr>
        <p:spPr>
          <a:xfrm>
            <a:off x="920682" y="1894081"/>
            <a:ext cx="7899789" cy="4197508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특히 로봇의 하드웨어는 기계 장치와 전자 장치가 결합되어 있으며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기구부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제어부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액추에이터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(Actuator)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라고도 불리는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구동부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전원부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등을 포함함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다양한 구성 요소를 활용하여 인간에게 필요한 작업을 수행함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AFA72270-F9B0-A41C-1A76-E8625E2DAC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8B2DFD3-3BC9-A766-14F2-A33EDE7BE3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E19970-ACA6-80A2-B44F-12DC238021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AB6654AA-B2E8-232A-9B00-330CDC25CC0B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43702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66000-C361-1F7F-FF41-5D9EBF7D9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DAF9F27-B9ED-4BA4-470F-8908D7B03C6C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951DAF37-E6EC-CD14-A50D-682161EDA92E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EC9BC7-8805-B170-C0FE-9413CD751E4E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505B8-E1FB-7449-D51A-7F99E5F2B1E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933F51-321A-2202-4A8B-FE2529B08181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 요소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7585ACC-881F-FE2E-BCB1-E2CDA3BCC9B6}"/>
              </a:ext>
            </a:extLst>
          </p:cNvPr>
          <p:cNvSpPr/>
          <p:nvPr/>
        </p:nvSpPr>
        <p:spPr>
          <a:xfrm>
            <a:off x="854280" y="1790472"/>
            <a:ext cx="8110208" cy="4619564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197419-2149-E3F5-AFA1-0828820AA09F}"/>
              </a:ext>
            </a:extLst>
          </p:cNvPr>
          <p:cNvSpPr txBox="1"/>
          <p:nvPr/>
        </p:nvSpPr>
        <p:spPr>
          <a:xfrm>
            <a:off x="920682" y="1894081"/>
            <a:ext cx="7899789" cy="4383131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센서부를 통해 외부 환경을 감지하고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정보를 제어부에서 </a:t>
            </a:r>
            <a:r>
              <a:rPr lang="ko-KR" altLang="en-US" sz="2800" b="1" dirty="0" err="1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입력받아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처리한 후 구동부로 명령을 보내 작동하게 하는데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 잘 설계된 기구부와 수명이 긴 전원부가 결합하면 로봇의 성능은 크게 향상됨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또한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로봇을 제어하기 위해 프로그래밍을 하게 되는데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이때 각각의 로봇에 맞는 소프트웨어를 사용하게 됨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673E2BF7-7BE1-7F9F-E393-BAE7D8D05F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E1905BB-3EAA-99CA-0E5A-12C7717864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70D6154-EACF-7052-1C38-CA8C735649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64AC51DC-40BF-A3F2-1D86-6382223CDB8C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70300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CC7E1-EDDA-710F-AC5A-38D84DB83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394F95D8-D06A-B9B8-9E41-CA95B6598095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2F7FDFE-E422-C4F6-46B8-78A1574B8B9C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D8F5CD-1891-577F-834E-BD8ED7A8EA02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AC0EF9-00A3-ED7E-4281-B25DC6D6DDD5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DF84B1-161C-FADB-61F4-8929BD05B4EC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 요소</a:t>
            </a:r>
          </a:p>
        </p:txBody>
      </p:sp>
      <p:pic>
        <p:nvPicPr>
          <p:cNvPr id="9" name="그림 8">
            <a:hlinkClick r:id="rId2" action="ppaction://hlinksldjump"/>
            <a:extLst>
              <a:ext uri="{FF2B5EF4-FFF2-40B4-BE49-F238E27FC236}">
                <a16:creationId xmlns:a16="http://schemas.microsoft.com/office/drawing/2014/main" id="{FB642CD7-C162-1C30-0B76-77398F0901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7284A1B-CABC-BEB1-E91B-ACAFA7AD83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A810DA-1E90-DA98-7222-BB80D3ABDC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2" name="Google Shape;11;p2">
            <a:extLst>
              <a:ext uri="{FF2B5EF4-FFF2-40B4-BE49-F238E27FC236}">
                <a16:creationId xmlns:a16="http://schemas.microsoft.com/office/drawing/2014/main" id="{9B9AE119-B8D3-DE7D-9675-6275EAC4B45E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말풍선: 타원형 16">
            <a:extLst>
              <a:ext uri="{FF2B5EF4-FFF2-40B4-BE49-F238E27FC236}">
                <a16:creationId xmlns:a16="http://schemas.microsoft.com/office/drawing/2014/main" id="{39925BAA-9409-B2E1-6B2C-6B113954D4FF}"/>
              </a:ext>
            </a:extLst>
          </p:cNvPr>
          <p:cNvSpPr/>
          <p:nvPr/>
        </p:nvSpPr>
        <p:spPr bwMode="auto">
          <a:xfrm flipH="1">
            <a:off x="1763688" y="2276872"/>
            <a:ext cx="2427560" cy="2165870"/>
          </a:xfrm>
          <a:prstGeom prst="wedgeEllipseCallout">
            <a:avLst>
              <a:gd name="adj1" fmla="val -56832"/>
              <a:gd name="adj2" fmla="val 34507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TextBox 17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7395C836-A04C-C031-93CB-3856A202EC78}"/>
              </a:ext>
            </a:extLst>
          </p:cNvPr>
          <p:cNvSpPr txBox="1"/>
          <p:nvPr/>
        </p:nvSpPr>
        <p:spPr>
          <a:xfrm>
            <a:off x="1922519" y="2684026"/>
            <a:ext cx="20746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로봇의 </a:t>
            </a:r>
            <a:br>
              <a:rPr lang="en-US" altLang="ko-KR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</a:br>
            <a:r>
              <a:rPr lang="ko-KR" altLang="en-US" sz="28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구성 요소</a:t>
            </a:r>
            <a:endParaRPr lang="en-US" altLang="ko-KR" sz="28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400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8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D7419DB2-3554-96DA-1FB6-23F8793CA624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4082454" y="2527569"/>
            <a:ext cx="3006238" cy="34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22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001C85F-AC3E-B275-7A7E-C862E8F4856D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B17078-779B-2422-ED3C-ADCE49160446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5CB2A5-CD05-E603-7F38-9BFC6E9D9E95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인간을 위한 따뜻한 기술이 될 수 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39707D-ADDE-0B38-A866-01A91C9099A4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B571B2C7-0AF6-4604-CFB9-AD6E2382EDDF}"/>
              </a:ext>
            </a:extLst>
          </p:cNvPr>
          <p:cNvSpPr/>
          <p:nvPr/>
        </p:nvSpPr>
        <p:spPr>
          <a:xfrm>
            <a:off x="383224" y="1448726"/>
            <a:ext cx="8581263" cy="389913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CF802-9539-8A43-3417-A8FC7E1EA582}"/>
              </a:ext>
            </a:extLst>
          </p:cNvPr>
          <p:cNvSpPr txBox="1"/>
          <p:nvPr/>
        </p:nvSpPr>
        <p:spPr>
          <a:xfrm>
            <a:off x="449627" y="1552335"/>
            <a:ext cx="8311149" cy="3703383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indent="268288"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인간의 삶의 패러다임을 완전히 바꾸고 있는 인공지능 기술과 로봇은 최근 알고리즘의 편향성과 부작용 등 각종 논란에 휩싸여 있다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그러나 많은 학자들은 사람 중심의 기술 개발이 가속화된다면 이러한 논란은 자연스럽게 해결될 것이라 전망하고 있다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다음 글을 읽고 질문에 답하면서 로봇의 가치를 다시 생각해 보자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hlinkClick r:id="rId2" action="ppaction://hlinksldjump"/>
            <a:extLst>
              <a:ext uri="{FF2B5EF4-FFF2-40B4-BE49-F238E27FC236}">
                <a16:creationId xmlns:a16="http://schemas.microsoft.com/office/drawing/2014/main" id="{764C2E6A-00B1-50E1-1AD0-319A274624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D050B25-667A-3A13-E2D8-3C4579F647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B73F93-9BE5-3E6C-9C2C-A9126400F7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342FEB7-A70A-C428-78DC-F28378A60B1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6" t="20116" r="44206" b="15957"/>
          <a:stretch/>
        </p:blipFill>
        <p:spPr>
          <a:xfrm>
            <a:off x="7504026" y="4695413"/>
            <a:ext cx="1486288" cy="2121864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55A5690-F390-01B4-7D3B-2A7650516B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2822217">
            <a:off x="6009328" y="5062860"/>
            <a:ext cx="1487972" cy="1221468"/>
          </a:xfrm>
          <a:prstGeom prst="rect">
            <a:avLst/>
          </a:prstGeom>
        </p:spPr>
      </p:pic>
      <p:sp>
        <p:nvSpPr>
          <p:cNvPr id="13" name="TextBox 12">
            <a:hlinkClick r:id="rId8" action="ppaction://hlinkpres?slideindex=1&amp;slidetitle="/>
            <a:extLst>
              <a:ext uri="{FF2B5EF4-FFF2-40B4-BE49-F238E27FC236}">
                <a16:creationId xmlns:a16="http://schemas.microsoft.com/office/drawing/2014/main" id="{C0A8FF3B-3C72-4E9A-F6A2-57CAD7730D8D}"/>
              </a:ext>
            </a:extLst>
          </p:cNvPr>
          <p:cNvSpPr txBox="1"/>
          <p:nvPr/>
        </p:nvSpPr>
        <p:spPr>
          <a:xfrm>
            <a:off x="6028522" y="5227753"/>
            <a:ext cx="1180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기사</a:t>
            </a:r>
            <a:endParaRPr lang="en-US" altLang="ko-KR" sz="2200" b="1" dirty="0">
              <a:solidFill>
                <a:srgbClr val="3AA3C4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sz="2200" b="1" dirty="0">
                <a:solidFill>
                  <a:srgbClr val="3AA3C4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읽기</a:t>
            </a:r>
            <a:endParaRPr lang="ko-KR" altLang="en-US" sz="2000" dirty="0">
              <a:solidFill>
                <a:srgbClr val="2D2B2A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345981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E8A21-8617-AE20-D4EC-A95AD4C7D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E2AA39A-278F-C490-7B31-A258B934AEAD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BD16EE71-47C1-C62F-7B44-DE70F374DA6F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F6F027-DBF0-3259-032B-0ADD5A3083DD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3" action="ppaction://hlinksldjump"/>
            <a:extLst>
              <a:ext uri="{FF2B5EF4-FFF2-40B4-BE49-F238E27FC236}">
                <a16:creationId xmlns:a16="http://schemas.microsoft.com/office/drawing/2014/main" id="{DC86C257-57F7-D179-10E4-F5BD1212D1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16A7BC7-9DE8-E783-F15B-8C72A9FFE1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F51989-1BEC-764C-11F3-3ADFDB1810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164F77F-4569-C997-3D01-546047C5A6CC}"/>
              </a:ext>
            </a:extLst>
          </p:cNvPr>
          <p:cNvSpPr txBox="1"/>
          <p:nvPr/>
        </p:nvSpPr>
        <p:spPr>
          <a:xfrm>
            <a:off x="734840" y="1411118"/>
            <a:ext cx="8242672" cy="108896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로봇의 기술이 간단한 것임에도 불구하고 주목을 받는 이유는 무엇인지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Google Shape;11;p2">
            <a:extLst>
              <a:ext uri="{FF2B5EF4-FFF2-40B4-BE49-F238E27FC236}">
                <a16:creationId xmlns:a16="http://schemas.microsoft.com/office/drawing/2014/main" id="{EE856411-4958-C3DB-4CBA-94EBC78578F0}"/>
              </a:ext>
            </a:extLst>
          </p:cNvPr>
          <p:cNvSpPr/>
          <p:nvPr/>
        </p:nvSpPr>
        <p:spPr>
          <a:xfrm>
            <a:off x="392593" y="1534633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899D0D96-E97D-0E38-240C-B9AA913490FE}"/>
              </a:ext>
            </a:extLst>
          </p:cNvPr>
          <p:cNvGrpSpPr/>
          <p:nvPr/>
        </p:nvGrpSpPr>
        <p:grpSpPr>
          <a:xfrm>
            <a:off x="2779748" y="3527808"/>
            <a:ext cx="3600402" cy="1413360"/>
            <a:chOff x="2701440" y="3248996"/>
            <a:chExt cx="3741119" cy="1696000"/>
          </a:xfrm>
        </p:grpSpPr>
        <p:pic>
          <p:nvPicPr>
            <p:cNvPr id="26" name="그림 25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3473CDC9-F1E5-888C-5476-306F125B0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27" name="TextBox 26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73A79217-E0C2-10C7-6C99-FA034B1FDAE6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CF1896F-8717-8D4D-5BF6-408F80711AC9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인간을 위한 따뜻한 기술이 될 수 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1681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2F522-71CD-839E-BBE0-53C9E1F2D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0FAB22B2-6C7C-B9BB-17B9-B464C460569E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377D29-35AC-9321-68A1-206F9C103106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1EAC9B-94D4-42C9-441D-824D591CC03E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3" action="ppaction://hlinksldjump"/>
            <a:extLst>
              <a:ext uri="{FF2B5EF4-FFF2-40B4-BE49-F238E27FC236}">
                <a16:creationId xmlns:a16="http://schemas.microsoft.com/office/drawing/2014/main" id="{B129F9B5-CE01-B5AA-1BCE-E0C50A9980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CAFE43D-D287-7F12-C2D8-1931AB2264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D8D95F-A3FA-5C3A-41A1-BAE604332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7852632-713E-E782-E575-7D831F6D53CA}"/>
              </a:ext>
            </a:extLst>
          </p:cNvPr>
          <p:cNvSpPr txBox="1"/>
          <p:nvPr/>
        </p:nvSpPr>
        <p:spPr>
          <a:xfrm>
            <a:off x="734840" y="1411118"/>
            <a:ext cx="8242672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어떤 로봇이든 도입되면 긍정적인 부분과 부정적인 부분이 모두 존재한다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 로봇이 우리나라에 도입된다고 가정해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긍정적인 부분과 부정적인 부분으로는 무엇이 생길 수 있을까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29EB85DB-82A6-D65D-FF1A-A83E3BED0056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03D3BA44-6F02-38E9-C953-7319BB5961EC}"/>
              </a:ext>
            </a:extLst>
          </p:cNvPr>
          <p:cNvGrpSpPr/>
          <p:nvPr/>
        </p:nvGrpSpPr>
        <p:grpSpPr>
          <a:xfrm>
            <a:off x="2779748" y="4149080"/>
            <a:ext cx="3600402" cy="1413360"/>
            <a:chOff x="2701440" y="3248996"/>
            <a:chExt cx="3741119" cy="1696000"/>
          </a:xfrm>
        </p:grpSpPr>
        <p:pic>
          <p:nvPicPr>
            <p:cNvPr id="12" name="그림 11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B0C81D61-ADBE-46AC-76CE-6E87C3BD3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3" name="TextBox 12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93B190D6-8570-15F4-A379-75C7532EAE49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C5684DE-1637-C2EB-5EF4-8133EB66F1DF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인간을 위한 따뜻한 기술이 될 수 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443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783EE-D60B-AEF5-86D2-8B632414F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1440DDE5-201B-0515-7861-ACA0E50FB941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D6C02E7F-7559-669D-3F34-31C771F50631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02514-F3C9-5B48-F21A-79FF217231C2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3" action="ppaction://hlinksldjump"/>
            <a:extLst>
              <a:ext uri="{FF2B5EF4-FFF2-40B4-BE49-F238E27FC236}">
                <a16:creationId xmlns:a16="http://schemas.microsoft.com/office/drawing/2014/main" id="{F78676CA-894B-0B45-A58D-73C99D2C2A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47B257-70F9-7F6F-A9B5-C5D9E7AEAEB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E7DAF9A-0581-5DA4-03ED-514F3C1EEF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2171EB-B787-3CF7-58A8-70319289F258}"/>
              </a:ext>
            </a:extLst>
          </p:cNvPr>
          <p:cNvSpPr txBox="1"/>
          <p:nvPr/>
        </p:nvSpPr>
        <p:spPr>
          <a:xfrm>
            <a:off x="734840" y="1411118"/>
            <a:ext cx="8242672" cy="2134735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긍정적인 부분은 증가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부정적인 부분은 감소시키기 위한 방안이 있는지 생각해 보고 정리해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자신의 생각을 친구들과 함께 이야기해 보고 다른 친구들의 생각도 들어보자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Google Shape;11;p2">
            <a:extLst>
              <a:ext uri="{FF2B5EF4-FFF2-40B4-BE49-F238E27FC236}">
                <a16:creationId xmlns:a16="http://schemas.microsoft.com/office/drawing/2014/main" id="{D76C5381-68CB-9F5B-AA67-4AE3D8A78826}"/>
              </a:ext>
            </a:extLst>
          </p:cNvPr>
          <p:cNvSpPr/>
          <p:nvPr/>
        </p:nvSpPr>
        <p:spPr>
          <a:xfrm>
            <a:off x="392593" y="1523969"/>
            <a:ext cx="357801" cy="357801"/>
          </a:xfrm>
          <a:prstGeom prst="ellipse">
            <a:avLst/>
          </a:prstGeom>
          <a:solidFill>
            <a:srgbClr val="B462E2"/>
          </a:solidFill>
          <a:ln w="28575">
            <a:solidFill>
              <a:srgbClr val="B462E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CC0CCD7C-40AC-AED0-9403-CE5A1FB5B4F9}"/>
              </a:ext>
            </a:extLst>
          </p:cNvPr>
          <p:cNvGrpSpPr/>
          <p:nvPr/>
        </p:nvGrpSpPr>
        <p:grpSpPr>
          <a:xfrm>
            <a:off x="2771799" y="4337578"/>
            <a:ext cx="3600402" cy="1413360"/>
            <a:chOff x="2701440" y="3248996"/>
            <a:chExt cx="3741119" cy="1696000"/>
          </a:xfrm>
        </p:grpSpPr>
        <p:pic>
          <p:nvPicPr>
            <p:cNvPr id="15" name="그림 14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DC787411-4A2F-0629-8921-ECDC9BB4F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701440" y="3248996"/>
              <a:ext cx="3741119" cy="1696000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pres?slideindex=1&amp;slidetitle="/>
              <a:extLst>
                <a:ext uri="{FF2B5EF4-FFF2-40B4-BE49-F238E27FC236}">
                  <a16:creationId xmlns:a16="http://schemas.microsoft.com/office/drawing/2014/main" id="{0FA8DA25-AF89-EF8A-50FD-1F6F1BE74217}"/>
                </a:ext>
              </a:extLst>
            </p:cNvPr>
            <p:cNvSpPr txBox="1"/>
            <p:nvPr/>
          </p:nvSpPr>
          <p:spPr>
            <a:xfrm>
              <a:off x="2923850" y="3518960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057620-05CA-28FF-17A3-4098708C7FC3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인간을 위한 따뜻한 기술이 될 수 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111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6F1BA-3C3C-E128-DD46-E4B229F5C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6E3D8172-E436-441B-DB59-5C42BAA20C97}"/>
              </a:ext>
            </a:extLst>
          </p:cNvPr>
          <p:cNvSpPr/>
          <p:nvPr/>
        </p:nvSpPr>
        <p:spPr>
          <a:xfrm>
            <a:off x="395536" y="222337"/>
            <a:ext cx="8568952" cy="954107"/>
          </a:xfrm>
          <a:prstGeom prst="roundRect">
            <a:avLst>
              <a:gd name="adj" fmla="val 13558"/>
            </a:avLst>
          </a:prstGeom>
          <a:noFill/>
          <a:ln w="28575">
            <a:solidFill>
              <a:srgbClr val="75DDEA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5205821B-B8C7-547D-F779-ABA12ECA4C28}"/>
              </a:ext>
            </a:extLst>
          </p:cNvPr>
          <p:cNvSpPr/>
          <p:nvPr/>
        </p:nvSpPr>
        <p:spPr>
          <a:xfrm>
            <a:off x="361627" y="205232"/>
            <a:ext cx="2704845" cy="988316"/>
          </a:xfrm>
          <a:prstGeom prst="roundRect">
            <a:avLst/>
          </a:prstGeom>
          <a:solidFill>
            <a:srgbClr val="75DDEA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DCA0E-A51C-27BD-83BE-7080FDAB75C8}"/>
              </a:ext>
            </a:extLst>
          </p:cNvPr>
          <p:cNvSpPr txBox="1"/>
          <p:nvPr/>
        </p:nvSpPr>
        <p:spPr>
          <a:xfrm>
            <a:off x="397631" y="422391"/>
            <a:ext cx="2625687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ko-KR" altLang="en-US" sz="3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  <p:pic>
        <p:nvPicPr>
          <p:cNvPr id="8" name="그림 7">
            <a:hlinkClick r:id="rId3" action="ppaction://hlinksldjump"/>
            <a:extLst>
              <a:ext uri="{FF2B5EF4-FFF2-40B4-BE49-F238E27FC236}">
                <a16:creationId xmlns:a16="http://schemas.microsoft.com/office/drawing/2014/main" id="{19DD6638-FFA6-D2BC-0942-31EA3A5189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2C2D870-5B33-AA00-F483-2AE2A08CE4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2D456AF-11B0-60D7-0906-D5B3997F77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D87A70-5E87-E7A9-36C5-F5442CA9A662}"/>
              </a:ext>
            </a:extLst>
          </p:cNvPr>
          <p:cNvSpPr txBox="1"/>
          <p:nvPr/>
        </p:nvSpPr>
        <p:spPr>
          <a:xfrm>
            <a:off x="3100381" y="222337"/>
            <a:ext cx="5792099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 로봇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인간을 위한 따뜻한 기술이 될 수 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A3815F-9D41-8DA3-5527-53895FF2FC90}"/>
              </a:ext>
            </a:extLst>
          </p:cNvPr>
          <p:cNvSpPr txBox="1"/>
          <p:nvPr/>
        </p:nvSpPr>
        <p:spPr>
          <a:xfrm>
            <a:off x="719396" y="1886565"/>
            <a:ext cx="8245091" cy="3649712"/>
          </a:xfrm>
          <a:prstGeom prst="roundRect">
            <a:avLst>
              <a:gd name="adj" fmla="val 6688"/>
            </a:avLst>
          </a:prstGeom>
          <a:noFill/>
          <a:ln w="28575">
            <a:solidFill>
              <a:srgbClr val="F7ABAE"/>
            </a:solidFill>
          </a:ln>
        </p:spPr>
        <p:txBody>
          <a:bodyPr wrap="square" rtlCol="0">
            <a:spAutoFit/>
          </a:bodyPr>
          <a:lstStyle/>
          <a:p>
            <a:endParaRPr lang="ko-KR" altLang="en-US" dirty="0"/>
          </a:p>
          <a:p>
            <a:pPr marL="1792288" indent="-444500" latinLnBrk="1">
              <a:spcAft>
                <a:spcPts val="1000"/>
              </a:spcAft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① 지금까지 이야기한 부분을 생각하면서 로봇이 인간과 함께 행복하기 위해 추구해야 하는 가치가 무엇인지 생각해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1792288" indent="-444500" latinLnBrk="1">
              <a:spcAft>
                <a:spcPts val="1000"/>
              </a:spcAft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② 융합 공학의 결과물인 로봇을 통해 우리 모두가 행복해지는 가치에 대해 친구들과 함께 생각해 보자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0D31DE48-1250-A5DF-80FC-61EFE550376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E5F2E3"/>
              </a:clrFrom>
              <a:clrTo>
                <a:srgbClr val="E5F2E3">
                  <a:alpha val="0"/>
                </a:srgbClr>
              </a:clrTo>
            </a:clrChange>
          </a:blip>
          <a:srcRect l="9588" t="8000" r="12581" b="39500"/>
          <a:stretch>
            <a:fillRect/>
          </a:stretch>
        </p:blipFill>
        <p:spPr>
          <a:xfrm>
            <a:off x="361627" y="1435156"/>
            <a:ext cx="1656184" cy="159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696D51F-D6AF-124C-387D-F51DDD166488}"/>
              </a:ext>
            </a:extLst>
          </p:cNvPr>
          <p:cNvSpPr/>
          <p:nvPr/>
        </p:nvSpPr>
        <p:spPr>
          <a:xfrm>
            <a:off x="614606" y="404665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95547-D647-7FC3-1A71-335E2981D93E}"/>
              </a:ext>
            </a:extLst>
          </p:cNvPr>
          <p:cNvSpPr txBox="1"/>
          <p:nvPr/>
        </p:nvSpPr>
        <p:spPr>
          <a:xfrm>
            <a:off x="2020022" y="649283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solidFill>
                  <a:srgbClr val="F672A3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개념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D7423DC4-F49D-5BEF-F73E-D7A0A5FD9A2C}"/>
              </a:ext>
            </a:extLst>
          </p:cNvPr>
          <p:cNvSpPr/>
          <p:nvPr/>
        </p:nvSpPr>
        <p:spPr>
          <a:xfrm>
            <a:off x="1396415" y="1891092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D75FC92-07AC-7FA5-3DF9-F01BDDEA0E92}"/>
              </a:ext>
            </a:extLst>
          </p:cNvPr>
          <p:cNvSpPr txBox="1"/>
          <p:nvPr/>
        </p:nvSpPr>
        <p:spPr>
          <a:xfrm>
            <a:off x="2540331" y="2132821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작동 원리</a:t>
            </a:r>
          </a:p>
        </p:txBody>
      </p: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76811427-8A24-6D24-035E-4CAFFB2685DC}"/>
              </a:ext>
            </a:extLst>
          </p:cNvPr>
          <p:cNvSpPr/>
          <p:nvPr/>
        </p:nvSpPr>
        <p:spPr>
          <a:xfrm>
            <a:off x="592825" y="3377519"/>
            <a:ext cx="7380000" cy="1152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B60F8D6-B3AA-8307-FB4B-8AAE3BD3339A}"/>
              </a:ext>
            </a:extLst>
          </p:cNvPr>
          <p:cNvSpPr txBox="1"/>
          <p:nvPr/>
        </p:nvSpPr>
        <p:spPr>
          <a:xfrm>
            <a:off x="2020022" y="3614753"/>
            <a:ext cx="46931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생활 속 로봇의 활용</a:t>
            </a:r>
          </a:p>
        </p:txBody>
      </p: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0E57DC2C-2728-4831-2A08-88081414E840}"/>
              </a:ext>
            </a:extLst>
          </p:cNvPr>
          <p:cNvSpPr/>
          <p:nvPr/>
        </p:nvSpPr>
        <p:spPr>
          <a:xfrm>
            <a:off x="1396415" y="4863946"/>
            <a:ext cx="7380000" cy="1152000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855E6756-8147-DCD2-3F7D-C8E836EC0987}"/>
              </a:ext>
            </a:extLst>
          </p:cNvPr>
          <p:cNvGrpSpPr/>
          <p:nvPr/>
        </p:nvGrpSpPr>
        <p:grpSpPr>
          <a:xfrm>
            <a:off x="1088050" y="4845946"/>
            <a:ext cx="1296000" cy="1188000"/>
            <a:chOff x="1396415" y="2936421"/>
            <a:chExt cx="754162" cy="754162"/>
          </a:xfrm>
        </p:grpSpPr>
        <p:sp>
          <p:nvSpPr>
            <p:cNvPr id="46" name="타원 45">
              <a:extLst>
                <a:ext uri="{FF2B5EF4-FFF2-40B4-BE49-F238E27FC236}">
                  <a16:creationId xmlns:a16="http://schemas.microsoft.com/office/drawing/2014/main" id="{D442F151-6686-C272-06F1-9875AEE20738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DAD188E-8C0A-6FD7-0658-E21E49897CB0}"/>
                </a:ext>
              </a:extLst>
            </p:cNvPr>
            <p:cNvSpPr txBox="1"/>
            <p:nvPr/>
          </p:nvSpPr>
          <p:spPr>
            <a:xfrm>
              <a:off x="1414278" y="3101652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04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57EC18C-3472-33DC-C277-4F565A9497DD}"/>
              </a:ext>
            </a:extLst>
          </p:cNvPr>
          <p:cNvSpPr txBox="1"/>
          <p:nvPr/>
        </p:nvSpPr>
        <p:spPr>
          <a:xfrm>
            <a:off x="2540331" y="5116779"/>
            <a:ext cx="61327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 윤리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EE54E7-E469-0D46-E891-9F562E3AAAB1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DFCA56-5CE3-77E0-2D60-97B575399987}"/>
              </a:ext>
            </a:extLst>
          </p:cNvPr>
          <p:cNvSpPr txBox="1"/>
          <p:nvPr/>
        </p:nvSpPr>
        <p:spPr>
          <a:xfrm>
            <a:off x="4572000" y="879378"/>
            <a:ext cx="14785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(10~19</a:t>
            </a:r>
            <a:r>
              <a: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쪽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)</a:t>
            </a:r>
            <a:endParaRPr lang="ko-KR" altLang="en-US" sz="2000" dirty="0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0FBA3C8B-D73C-DEE1-D026-3DC05C2CCE9A}"/>
              </a:ext>
            </a:extLst>
          </p:cNvPr>
          <p:cNvGrpSpPr/>
          <p:nvPr/>
        </p:nvGrpSpPr>
        <p:grpSpPr>
          <a:xfrm>
            <a:off x="1088050" y="1877763"/>
            <a:ext cx="1296000" cy="1188000"/>
            <a:chOff x="1396415" y="2936421"/>
            <a:chExt cx="754162" cy="754162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1254A9FD-3EA8-4E26-3176-8F10169CE750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4AF757-7451-1711-C699-36AF72033619}"/>
                </a:ext>
              </a:extLst>
            </p:cNvPr>
            <p:cNvSpPr txBox="1"/>
            <p:nvPr/>
          </p:nvSpPr>
          <p:spPr>
            <a:xfrm>
              <a:off x="1396415" y="3092251"/>
              <a:ext cx="72424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02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841A2DE-0BE9-F264-4C62-CCACE6A27B61}"/>
              </a:ext>
            </a:extLst>
          </p:cNvPr>
          <p:cNvGrpSpPr/>
          <p:nvPr/>
        </p:nvGrpSpPr>
        <p:grpSpPr>
          <a:xfrm>
            <a:off x="538122" y="3361119"/>
            <a:ext cx="1296000" cy="1188000"/>
            <a:chOff x="1396415" y="2936421"/>
            <a:chExt cx="754162" cy="754162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6B861588-85AE-466D-3039-5717F7188624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67A7BB-61E7-B193-6EDD-B710D6928741}"/>
                </a:ext>
              </a:extLst>
            </p:cNvPr>
            <p:cNvSpPr txBox="1"/>
            <p:nvPr/>
          </p:nvSpPr>
          <p:spPr>
            <a:xfrm>
              <a:off x="1414278" y="3094336"/>
              <a:ext cx="714384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03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344D382-AA16-48A2-A3B0-DF1C9CA6B3A4}"/>
              </a:ext>
            </a:extLst>
          </p:cNvPr>
          <p:cNvGrpSpPr/>
          <p:nvPr/>
        </p:nvGrpSpPr>
        <p:grpSpPr>
          <a:xfrm>
            <a:off x="538122" y="390643"/>
            <a:ext cx="1296000" cy="1188000"/>
            <a:chOff x="1396415" y="2936421"/>
            <a:chExt cx="754162" cy="754162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C9190F6-383C-7923-8D37-8BCC787B9483}"/>
                </a:ext>
              </a:extLst>
            </p:cNvPr>
            <p:cNvSpPr/>
            <p:nvPr/>
          </p:nvSpPr>
          <p:spPr>
            <a:xfrm>
              <a:off x="1396415" y="2936421"/>
              <a:ext cx="754162" cy="754162"/>
            </a:xfrm>
            <a:prstGeom prst="ellipse">
              <a:avLst/>
            </a:prstGeom>
            <a:solidFill>
              <a:srgbClr val="003399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endParaRPr lang="ko-KR" altLang="en-US" sz="1350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1DA3BED-70DE-507A-1907-C3108B076A9C}"/>
                </a:ext>
              </a:extLst>
            </p:cNvPr>
            <p:cNvSpPr txBox="1"/>
            <p:nvPr/>
          </p:nvSpPr>
          <p:spPr>
            <a:xfrm>
              <a:off x="1418328" y="3093912"/>
              <a:ext cx="710335" cy="423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en-US" altLang="ko-KR" sz="4000" b="1" dirty="0">
                  <a:solidFill>
                    <a:schemeClr val="bg1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01</a:t>
              </a:r>
              <a:endParaRPr lang="ko-KR" altLang="en-US" sz="40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00608" y="2395463"/>
            <a:ext cx="8496944" cy="1400274"/>
          </a:xfrm>
        </p:spPr>
        <p:txBody>
          <a:bodyPr/>
          <a:lstStyle/>
          <a:p>
            <a:pPr>
              <a:lnSpc>
                <a:spcPts val="10000"/>
              </a:lnSpc>
            </a:pP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단원이</a:t>
            </a:r>
            <a:b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</a:br>
            <a:r>
              <a:rPr lang="ko-KR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끝났습니다</a:t>
            </a:r>
            <a:r>
              <a:rPr lang="en-US" altLang="ko-KR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 Semilight" panose="020B0502040204020203" pitchFamily="50" charset="-127"/>
              </a:rPr>
              <a:t>.</a:t>
            </a:r>
            <a:endParaRPr lang="ko-KR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Freeform 147">
            <a:extLst>
              <a:ext uri="{FF2B5EF4-FFF2-40B4-BE49-F238E27FC236}">
                <a16:creationId xmlns:a16="http://schemas.microsoft.com/office/drawing/2014/main" id="{C38E0D2E-8F37-CACD-E6EA-9DB3F3B81737}"/>
              </a:ext>
            </a:extLst>
          </p:cNvPr>
          <p:cNvSpPr>
            <a:spLocks/>
          </p:cNvSpPr>
          <p:nvPr/>
        </p:nvSpPr>
        <p:spPr bwMode="auto">
          <a:xfrm rot="10800000">
            <a:off x="8237171" y="3429000"/>
            <a:ext cx="684000" cy="684000"/>
          </a:xfrm>
          <a:custGeom>
            <a:avLst/>
            <a:gdLst>
              <a:gd name="T0" fmla="*/ 110 w 218"/>
              <a:gd name="T1" fmla="*/ 0 h 218"/>
              <a:gd name="T2" fmla="*/ 110 w 218"/>
              <a:gd name="T3" fmla="*/ 0 h 218"/>
              <a:gd name="T4" fmla="*/ 132 w 218"/>
              <a:gd name="T5" fmla="*/ 2 h 218"/>
              <a:gd name="T6" fmla="*/ 152 w 218"/>
              <a:gd name="T7" fmla="*/ 8 h 218"/>
              <a:gd name="T8" fmla="*/ 170 w 218"/>
              <a:gd name="T9" fmla="*/ 18 h 218"/>
              <a:gd name="T10" fmla="*/ 186 w 218"/>
              <a:gd name="T11" fmla="*/ 32 h 218"/>
              <a:gd name="T12" fmla="*/ 200 w 218"/>
              <a:gd name="T13" fmla="*/ 48 h 218"/>
              <a:gd name="T14" fmla="*/ 210 w 218"/>
              <a:gd name="T15" fmla="*/ 66 h 218"/>
              <a:gd name="T16" fmla="*/ 216 w 218"/>
              <a:gd name="T17" fmla="*/ 86 h 218"/>
              <a:gd name="T18" fmla="*/ 218 w 218"/>
              <a:gd name="T19" fmla="*/ 108 h 218"/>
              <a:gd name="T20" fmla="*/ 218 w 218"/>
              <a:gd name="T21" fmla="*/ 108 h 218"/>
              <a:gd name="T22" fmla="*/ 216 w 218"/>
              <a:gd name="T23" fmla="*/ 130 h 218"/>
              <a:gd name="T24" fmla="*/ 210 w 218"/>
              <a:gd name="T25" fmla="*/ 152 h 218"/>
              <a:gd name="T26" fmla="*/ 200 w 218"/>
              <a:gd name="T27" fmla="*/ 170 h 218"/>
              <a:gd name="T28" fmla="*/ 186 w 218"/>
              <a:gd name="T29" fmla="*/ 186 h 218"/>
              <a:gd name="T30" fmla="*/ 170 w 218"/>
              <a:gd name="T31" fmla="*/ 200 h 218"/>
              <a:gd name="T32" fmla="*/ 152 w 218"/>
              <a:gd name="T33" fmla="*/ 210 h 218"/>
              <a:gd name="T34" fmla="*/ 132 w 218"/>
              <a:gd name="T35" fmla="*/ 216 h 218"/>
              <a:gd name="T36" fmla="*/ 110 w 218"/>
              <a:gd name="T37" fmla="*/ 218 h 218"/>
              <a:gd name="T38" fmla="*/ 110 w 218"/>
              <a:gd name="T39" fmla="*/ 218 h 218"/>
              <a:gd name="T40" fmla="*/ 88 w 218"/>
              <a:gd name="T41" fmla="*/ 216 h 218"/>
              <a:gd name="T42" fmla="*/ 68 w 218"/>
              <a:gd name="T43" fmla="*/ 210 h 218"/>
              <a:gd name="T44" fmla="*/ 48 w 218"/>
              <a:gd name="T45" fmla="*/ 200 h 218"/>
              <a:gd name="T46" fmla="*/ 32 w 218"/>
              <a:gd name="T47" fmla="*/ 186 h 218"/>
              <a:gd name="T48" fmla="*/ 20 w 218"/>
              <a:gd name="T49" fmla="*/ 170 h 218"/>
              <a:gd name="T50" fmla="*/ 10 w 218"/>
              <a:gd name="T51" fmla="*/ 152 h 218"/>
              <a:gd name="T52" fmla="*/ 2 w 218"/>
              <a:gd name="T53" fmla="*/ 130 h 218"/>
              <a:gd name="T54" fmla="*/ 0 w 218"/>
              <a:gd name="T55" fmla="*/ 108 h 218"/>
              <a:gd name="T56" fmla="*/ 0 w 218"/>
              <a:gd name="T57" fmla="*/ 108 h 218"/>
              <a:gd name="T58" fmla="*/ 2 w 218"/>
              <a:gd name="T59" fmla="*/ 86 h 218"/>
              <a:gd name="T60" fmla="*/ 10 w 218"/>
              <a:gd name="T61" fmla="*/ 66 h 218"/>
              <a:gd name="T62" fmla="*/ 20 w 218"/>
              <a:gd name="T63" fmla="*/ 48 h 218"/>
              <a:gd name="T64" fmla="*/ 32 w 218"/>
              <a:gd name="T65" fmla="*/ 32 h 218"/>
              <a:gd name="T66" fmla="*/ 48 w 218"/>
              <a:gd name="T67" fmla="*/ 18 h 218"/>
              <a:gd name="T68" fmla="*/ 68 w 218"/>
              <a:gd name="T69" fmla="*/ 8 h 218"/>
              <a:gd name="T70" fmla="*/ 88 w 218"/>
              <a:gd name="T71" fmla="*/ 2 h 218"/>
              <a:gd name="T72" fmla="*/ 110 w 218"/>
              <a:gd name="T73" fmla="*/ 0 h 218"/>
              <a:gd name="T74" fmla="*/ 110 w 218"/>
              <a:gd name="T75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8" h="218">
                <a:moveTo>
                  <a:pt x="110" y="0"/>
                </a:moveTo>
                <a:lnTo>
                  <a:pt x="110" y="0"/>
                </a:lnTo>
                <a:lnTo>
                  <a:pt x="132" y="2"/>
                </a:lnTo>
                <a:lnTo>
                  <a:pt x="152" y="8"/>
                </a:lnTo>
                <a:lnTo>
                  <a:pt x="170" y="18"/>
                </a:lnTo>
                <a:lnTo>
                  <a:pt x="186" y="32"/>
                </a:lnTo>
                <a:lnTo>
                  <a:pt x="200" y="48"/>
                </a:lnTo>
                <a:lnTo>
                  <a:pt x="210" y="66"/>
                </a:lnTo>
                <a:lnTo>
                  <a:pt x="216" y="86"/>
                </a:lnTo>
                <a:lnTo>
                  <a:pt x="218" y="108"/>
                </a:lnTo>
                <a:lnTo>
                  <a:pt x="218" y="108"/>
                </a:lnTo>
                <a:lnTo>
                  <a:pt x="216" y="130"/>
                </a:lnTo>
                <a:lnTo>
                  <a:pt x="210" y="152"/>
                </a:lnTo>
                <a:lnTo>
                  <a:pt x="200" y="170"/>
                </a:lnTo>
                <a:lnTo>
                  <a:pt x="186" y="186"/>
                </a:lnTo>
                <a:lnTo>
                  <a:pt x="170" y="200"/>
                </a:lnTo>
                <a:lnTo>
                  <a:pt x="152" y="210"/>
                </a:lnTo>
                <a:lnTo>
                  <a:pt x="132" y="216"/>
                </a:lnTo>
                <a:lnTo>
                  <a:pt x="110" y="218"/>
                </a:lnTo>
                <a:lnTo>
                  <a:pt x="110" y="218"/>
                </a:lnTo>
                <a:lnTo>
                  <a:pt x="88" y="216"/>
                </a:lnTo>
                <a:lnTo>
                  <a:pt x="68" y="210"/>
                </a:lnTo>
                <a:lnTo>
                  <a:pt x="48" y="200"/>
                </a:lnTo>
                <a:lnTo>
                  <a:pt x="32" y="186"/>
                </a:lnTo>
                <a:lnTo>
                  <a:pt x="20" y="170"/>
                </a:lnTo>
                <a:lnTo>
                  <a:pt x="10" y="152"/>
                </a:lnTo>
                <a:lnTo>
                  <a:pt x="2" y="130"/>
                </a:lnTo>
                <a:lnTo>
                  <a:pt x="0" y="108"/>
                </a:lnTo>
                <a:lnTo>
                  <a:pt x="0" y="108"/>
                </a:lnTo>
                <a:lnTo>
                  <a:pt x="2" y="86"/>
                </a:lnTo>
                <a:lnTo>
                  <a:pt x="10" y="66"/>
                </a:lnTo>
                <a:lnTo>
                  <a:pt x="20" y="48"/>
                </a:lnTo>
                <a:lnTo>
                  <a:pt x="32" y="32"/>
                </a:lnTo>
                <a:lnTo>
                  <a:pt x="48" y="18"/>
                </a:lnTo>
                <a:lnTo>
                  <a:pt x="68" y="8"/>
                </a:lnTo>
                <a:lnTo>
                  <a:pt x="88" y="2"/>
                </a:lnTo>
                <a:lnTo>
                  <a:pt x="110" y="0"/>
                </a:lnTo>
                <a:lnTo>
                  <a:pt x="110" y="0"/>
                </a:lnTo>
                <a:close/>
              </a:path>
            </a:pathLst>
          </a:custGeom>
          <a:solidFill>
            <a:srgbClr val="FEF2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" name="Freeform 148">
            <a:extLst>
              <a:ext uri="{FF2B5EF4-FFF2-40B4-BE49-F238E27FC236}">
                <a16:creationId xmlns:a16="http://schemas.microsoft.com/office/drawing/2014/main" id="{0E595FD6-35DD-B86D-F493-7A2A0B09D551}"/>
              </a:ext>
            </a:extLst>
          </p:cNvPr>
          <p:cNvSpPr>
            <a:spLocks/>
          </p:cNvSpPr>
          <p:nvPr/>
        </p:nvSpPr>
        <p:spPr bwMode="auto">
          <a:xfrm rot="10800000">
            <a:off x="5220072" y="4018424"/>
            <a:ext cx="3031364" cy="2839576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4" h="1416">
                <a:moveTo>
                  <a:pt x="314" y="1362"/>
                </a:moveTo>
                <a:lnTo>
                  <a:pt x="314" y="1362"/>
                </a:lnTo>
                <a:lnTo>
                  <a:pt x="300" y="1374"/>
                </a:lnTo>
                <a:lnTo>
                  <a:pt x="284" y="1384"/>
                </a:lnTo>
                <a:lnTo>
                  <a:pt x="270" y="1394"/>
                </a:lnTo>
                <a:lnTo>
                  <a:pt x="252" y="1402"/>
                </a:lnTo>
                <a:lnTo>
                  <a:pt x="236" y="1408"/>
                </a:lnTo>
                <a:lnTo>
                  <a:pt x="218" y="1412"/>
                </a:lnTo>
                <a:lnTo>
                  <a:pt x="202" y="1414"/>
                </a:lnTo>
                <a:lnTo>
                  <a:pt x="184" y="1416"/>
                </a:lnTo>
                <a:lnTo>
                  <a:pt x="166" y="1414"/>
                </a:lnTo>
                <a:lnTo>
                  <a:pt x="148" y="1412"/>
                </a:lnTo>
                <a:lnTo>
                  <a:pt x="132" y="1408"/>
                </a:lnTo>
                <a:lnTo>
                  <a:pt x="114" y="1402"/>
                </a:lnTo>
                <a:lnTo>
                  <a:pt x="98" y="1394"/>
                </a:lnTo>
                <a:lnTo>
                  <a:pt x="82" y="1384"/>
                </a:lnTo>
                <a:lnTo>
                  <a:pt x="68" y="1374"/>
                </a:lnTo>
                <a:lnTo>
                  <a:pt x="54" y="1362"/>
                </a:lnTo>
                <a:lnTo>
                  <a:pt x="54" y="1362"/>
                </a:lnTo>
                <a:lnTo>
                  <a:pt x="40" y="1348"/>
                </a:lnTo>
                <a:lnTo>
                  <a:pt x="30" y="1332"/>
                </a:lnTo>
                <a:lnTo>
                  <a:pt x="20" y="1316"/>
                </a:lnTo>
                <a:lnTo>
                  <a:pt x="12" y="1300"/>
                </a:lnTo>
                <a:lnTo>
                  <a:pt x="6" y="1284"/>
                </a:lnTo>
                <a:lnTo>
                  <a:pt x="2" y="1266"/>
                </a:lnTo>
                <a:lnTo>
                  <a:pt x="0" y="1248"/>
                </a:lnTo>
                <a:lnTo>
                  <a:pt x="0" y="1232"/>
                </a:lnTo>
                <a:lnTo>
                  <a:pt x="0" y="1214"/>
                </a:lnTo>
                <a:lnTo>
                  <a:pt x="2" y="1196"/>
                </a:lnTo>
                <a:lnTo>
                  <a:pt x="6" y="1178"/>
                </a:lnTo>
                <a:lnTo>
                  <a:pt x="12" y="1162"/>
                </a:lnTo>
                <a:lnTo>
                  <a:pt x="20" y="1146"/>
                </a:lnTo>
                <a:lnTo>
                  <a:pt x="30" y="1130"/>
                </a:lnTo>
                <a:lnTo>
                  <a:pt x="40" y="1116"/>
                </a:lnTo>
                <a:lnTo>
                  <a:pt x="54" y="1102"/>
                </a:lnTo>
                <a:lnTo>
                  <a:pt x="1154" y="0"/>
                </a:lnTo>
                <a:lnTo>
                  <a:pt x="1674" y="0"/>
                </a:lnTo>
                <a:lnTo>
                  <a:pt x="314" y="1362"/>
                </a:lnTo>
                <a:close/>
              </a:path>
            </a:pathLst>
          </a:custGeom>
          <a:solidFill>
            <a:srgbClr val="B46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148">
            <a:extLst>
              <a:ext uri="{FF2B5EF4-FFF2-40B4-BE49-F238E27FC236}">
                <a16:creationId xmlns:a16="http://schemas.microsoft.com/office/drawing/2014/main" id="{9FE0C7A0-3445-C145-DADE-6B4280F01AD1}"/>
              </a:ext>
            </a:extLst>
          </p:cNvPr>
          <p:cNvSpPr>
            <a:spLocks/>
          </p:cNvSpPr>
          <p:nvPr/>
        </p:nvSpPr>
        <p:spPr bwMode="auto">
          <a:xfrm rot="10800000">
            <a:off x="6565378" y="5887672"/>
            <a:ext cx="1326018" cy="970328"/>
          </a:xfrm>
          <a:custGeom>
            <a:avLst/>
            <a:gdLst>
              <a:gd name="T0" fmla="*/ 314 w 1674"/>
              <a:gd name="T1" fmla="*/ 1362 h 1416"/>
              <a:gd name="T2" fmla="*/ 314 w 1674"/>
              <a:gd name="T3" fmla="*/ 1362 h 1416"/>
              <a:gd name="T4" fmla="*/ 300 w 1674"/>
              <a:gd name="T5" fmla="*/ 1374 h 1416"/>
              <a:gd name="T6" fmla="*/ 284 w 1674"/>
              <a:gd name="T7" fmla="*/ 1384 h 1416"/>
              <a:gd name="T8" fmla="*/ 270 w 1674"/>
              <a:gd name="T9" fmla="*/ 1394 h 1416"/>
              <a:gd name="T10" fmla="*/ 252 w 1674"/>
              <a:gd name="T11" fmla="*/ 1402 h 1416"/>
              <a:gd name="T12" fmla="*/ 236 w 1674"/>
              <a:gd name="T13" fmla="*/ 1408 h 1416"/>
              <a:gd name="T14" fmla="*/ 218 w 1674"/>
              <a:gd name="T15" fmla="*/ 1412 h 1416"/>
              <a:gd name="T16" fmla="*/ 202 w 1674"/>
              <a:gd name="T17" fmla="*/ 1414 h 1416"/>
              <a:gd name="T18" fmla="*/ 184 w 1674"/>
              <a:gd name="T19" fmla="*/ 1416 h 1416"/>
              <a:gd name="T20" fmla="*/ 166 w 1674"/>
              <a:gd name="T21" fmla="*/ 1414 h 1416"/>
              <a:gd name="T22" fmla="*/ 148 w 1674"/>
              <a:gd name="T23" fmla="*/ 1412 h 1416"/>
              <a:gd name="T24" fmla="*/ 132 w 1674"/>
              <a:gd name="T25" fmla="*/ 1408 h 1416"/>
              <a:gd name="T26" fmla="*/ 114 w 1674"/>
              <a:gd name="T27" fmla="*/ 1402 h 1416"/>
              <a:gd name="T28" fmla="*/ 98 w 1674"/>
              <a:gd name="T29" fmla="*/ 1394 h 1416"/>
              <a:gd name="T30" fmla="*/ 82 w 1674"/>
              <a:gd name="T31" fmla="*/ 1384 h 1416"/>
              <a:gd name="T32" fmla="*/ 68 w 1674"/>
              <a:gd name="T33" fmla="*/ 1374 h 1416"/>
              <a:gd name="T34" fmla="*/ 54 w 1674"/>
              <a:gd name="T35" fmla="*/ 1362 h 1416"/>
              <a:gd name="T36" fmla="*/ 54 w 1674"/>
              <a:gd name="T37" fmla="*/ 1362 h 1416"/>
              <a:gd name="T38" fmla="*/ 40 w 1674"/>
              <a:gd name="T39" fmla="*/ 1348 h 1416"/>
              <a:gd name="T40" fmla="*/ 30 w 1674"/>
              <a:gd name="T41" fmla="*/ 1332 h 1416"/>
              <a:gd name="T42" fmla="*/ 20 w 1674"/>
              <a:gd name="T43" fmla="*/ 1316 h 1416"/>
              <a:gd name="T44" fmla="*/ 12 w 1674"/>
              <a:gd name="T45" fmla="*/ 1300 h 1416"/>
              <a:gd name="T46" fmla="*/ 6 w 1674"/>
              <a:gd name="T47" fmla="*/ 1284 h 1416"/>
              <a:gd name="T48" fmla="*/ 2 w 1674"/>
              <a:gd name="T49" fmla="*/ 1266 h 1416"/>
              <a:gd name="T50" fmla="*/ 0 w 1674"/>
              <a:gd name="T51" fmla="*/ 1248 h 1416"/>
              <a:gd name="T52" fmla="*/ 0 w 1674"/>
              <a:gd name="T53" fmla="*/ 1232 h 1416"/>
              <a:gd name="T54" fmla="*/ 0 w 1674"/>
              <a:gd name="T55" fmla="*/ 1214 h 1416"/>
              <a:gd name="T56" fmla="*/ 2 w 1674"/>
              <a:gd name="T57" fmla="*/ 1196 h 1416"/>
              <a:gd name="T58" fmla="*/ 6 w 1674"/>
              <a:gd name="T59" fmla="*/ 1178 h 1416"/>
              <a:gd name="T60" fmla="*/ 12 w 1674"/>
              <a:gd name="T61" fmla="*/ 1162 h 1416"/>
              <a:gd name="T62" fmla="*/ 20 w 1674"/>
              <a:gd name="T63" fmla="*/ 1146 h 1416"/>
              <a:gd name="T64" fmla="*/ 30 w 1674"/>
              <a:gd name="T65" fmla="*/ 1130 h 1416"/>
              <a:gd name="T66" fmla="*/ 40 w 1674"/>
              <a:gd name="T67" fmla="*/ 1116 h 1416"/>
              <a:gd name="T68" fmla="*/ 54 w 1674"/>
              <a:gd name="T69" fmla="*/ 1102 h 1416"/>
              <a:gd name="T70" fmla="*/ 1154 w 1674"/>
              <a:gd name="T71" fmla="*/ 0 h 1416"/>
              <a:gd name="T72" fmla="*/ 1674 w 1674"/>
              <a:gd name="T73" fmla="*/ 0 h 1416"/>
              <a:gd name="T74" fmla="*/ 314 w 1674"/>
              <a:gd name="T75" fmla="*/ 1362 h 1416"/>
              <a:gd name="connsiteX0" fmla="*/ 1876 w 10000"/>
              <a:gd name="connsiteY0" fmla="*/ 9619 h 10000"/>
              <a:gd name="connsiteX1" fmla="*/ 1876 w 10000"/>
              <a:gd name="connsiteY1" fmla="*/ 9619 h 10000"/>
              <a:gd name="connsiteX2" fmla="*/ 1792 w 10000"/>
              <a:gd name="connsiteY2" fmla="*/ 9703 h 10000"/>
              <a:gd name="connsiteX3" fmla="*/ 1697 w 10000"/>
              <a:gd name="connsiteY3" fmla="*/ 9774 h 10000"/>
              <a:gd name="connsiteX4" fmla="*/ 1613 w 10000"/>
              <a:gd name="connsiteY4" fmla="*/ 9845 h 10000"/>
              <a:gd name="connsiteX5" fmla="*/ 1505 w 10000"/>
              <a:gd name="connsiteY5" fmla="*/ 9901 h 10000"/>
              <a:gd name="connsiteX6" fmla="*/ 1410 w 10000"/>
              <a:gd name="connsiteY6" fmla="*/ 9944 h 10000"/>
              <a:gd name="connsiteX7" fmla="*/ 1302 w 10000"/>
              <a:gd name="connsiteY7" fmla="*/ 9972 h 10000"/>
              <a:gd name="connsiteX8" fmla="*/ 1207 w 10000"/>
              <a:gd name="connsiteY8" fmla="*/ 9986 h 10000"/>
              <a:gd name="connsiteX9" fmla="*/ 1099 w 10000"/>
              <a:gd name="connsiteY9" fmla="*/ 10000 h 10000"/>
              <a:gd name="connsiteX10" fmla="*/ 992 w 10000"/>
              <a:gd name="connsiteY10" fmla="*/ 9986 h 10000"/>
              <a:gd name="connsiteX11" fmla="*/ 884 w 10000"/>
              <a:gd name="connsiteY11" fmla="*/ 9972 h 10000"/>
              <a:gd name="connsiteX12" fmla="*/ 789 w 10000"/>
              <a:gd name="connsiteY12" fmla="*/ 9944 h 10000"/>
              <a:gd name="connsiteX13" fmla="*/ 681 w 10000"/>
              <a:gd name="connsiteY13" fmla="*/ 9901 h 10000"/>
              <a:gd name="connsiteX14" fmla="*/ 585 w 10000"/>
              <a:gd name="connsiteY14" fmla="*/ 9845 h 10000"/>
              <a:gd name="connsiteX15" fmla="*/ 490 w 10000"/>
              <a:gd name="connsiteY15" fmla="*/ 9774 h 10000"/>
              <a:gd name="connsiteX16" fmla="*/ 406 w 10000"/>
              <a:gd name="connsiteY16" fmla="*/ 9703 h 10000"/>
              <a:gd name="connsiteX17" fmla="*/ 323 w 10000"/>
              <a:gd name="connsiteY17" fmla="*/ 9619 h 10000"/>
              <a:gd name="connsiteX18" fmla="*/ 323 w 10000"/>
              <a:gd name="connsiteY18" fmla="*/ 9619 h 10000"/>
              <a:gd name="connsiteX19" fmla="*/ 239 w 10000"/>
              <a:gd name="connsiteY19" fmla="*/ 9520 h 10000"/>
              <a:gd name="connsiteX20" fmla="*/ 179 w 10000"/>
              <a:gd name="connsiteY20" fmla="*/ 9407 h 10000"/>
              <a:gd name="connsiteX21" fmla="*/ 119 w 10000"/>
              <a:gd name="connsiteY21" fmla="*/ 9294 h 10000"/>
              <a:gd name="connsiteX22" fmla="*/ 72 w 10000"/>
              <a:gd name="connsiteY22" fmla="*/ 9181 h 10000"/>
              <a:gd name="connsiteX23" fmla="*/ 36 w 10000"/>
              <a:gd name="connsiteY23" fmla="*/ 9068 h 10000"/>
              <a:gd name="connsiteX24" fmla="*/ 12 w 10000"/>
              <a:gd name="connsiteY24" fmla="*/ 8941 h 10000"/>
              <a:gd name="connsiteX25" fmla="*/ 0 w 10000"/>
              <a:gd name="connsiteY25" fmla="*/ 8814 h 10000"/>
              <a:gd name="connsiteX26" fmla="*/ 0 w 10000"/>
              <a:gd name="connsiteY26" fmla="*/ 8701 h 10000"/>
              <a:gd name="connsiteX27" fmla="*/ 0 w 10000"/>
              <a:gd name="connsiteY27" fmla="*/ 8573 h 10000"/>
              <a:gd name="connsiteX28" fmla="*/ 12 w 10000"/>
              <a:gd name="connsiteY28" fmla="*/ 8446 h 10000"/>
              <a:gd name="connsiteX29" fmla="*/ 36 w 10000"/>
              <a:gd name="connsiteY29" fmla="*/ 8319 h 10000"/>
              <a:gd name="connsiteX30" fmla="*/ 72 w 10000"/>
              <a:gd name="connsiteY30" fmla="*/ 8206 h 10000"/>
              <a:gd name="connsiteX31" fmla="*/ 119 w 10000"/>
              <a:gd name="connsiteY31" fmla="*/ 8093 h 10000"/>
              <a:gd name="connsiteX32" fmla="*/ 179 w 10000"/>
              <a:gd name="connsiteY32" fmla="*/ 7980 h 10000"/>
              <a:gd name="connsiteX33" fmla="*/ 239 w 10000"/>
              <a:gd name="connsiteY33" fmla="*/ 7881 h 10000"/>
              <a:gd name="connsiteX34" fmla="*/ 323 w 10000"/>
              <a:gd name="connsiteY34" fmla="*/ 7782 h 10000"/>
              <a:gd name="connsiteX35" fmla="*/ 2098 w 10000"/>
              <a:gd name="connsiteY35" fmla="*/ 5635 h 10000"/>
              <a:gd name="connsiteX36" fmla="*/ 10000 w 10000"/>
              <a:gd name="connsiteY36" fmla="*/ 0 h 10000"/>
              <a:gd name="connsiteX37" fmla="*/ 1876 w 10000"/>
              <a:gd name="connsiteY37" fmla="*/ 9619 h 10000"/>
              <a:gd name="connsiteX0" fmla="*/ 1876 w 5244"/>
              <a:gd name="connsiteY0" fmla="*/ 3984 h 4365"/>
              <a:gd name="connsiteX1" fmla="*/ 1876 w 5244"/>
              <a:gd name="connsiteY1" fmla="*/ 3984 h 4365"/>
              <a:gd name="connsiteX2" fmla="*/ 1792 w 5244"/>
              <a:gd name="connsiteY2" fmla="*/ 4068 h 4365"/>
              <a:gd name="connsiteX3" fmla="*/ 1697 w 5244"/>
              <a:gd name="connsiteY3" fmla="*/ 4139 h 4365"/>
              <a:gd name="connsiteX4" fmla="*/ 1613 w 5244"/>
              <a:gd name="connsiteY4" fmla="*/ 4210 h 4365"/>
              <a:gd name="connsiteX5" fmla="*/ 1505 w 5244"/>
              <a:gd name="connsiteY5" fmla="*/ 4266 h 4365"/>
              <a:gd name="connsiteX6" fmla="*/ 1410 w 5244"/>
              <a:gd name="connsiteY6" fmla="*/ 4309 h 4365"/>
              <a:gd name="connsiteX7" fmla="*/ 1302 w 5244"/>
              <a:gd name="connsiteY7" fmla="*/ 4337 h 4365"/>
              <a:gd name="connsiteX8" fmla="*/ 1207 w 5244"/>
              <a:gd name="connsiteY8" fmla="*/ 4351 h 4365"/>
              <a:gd name="connsiteX9" fmla="*/ 1099 w 5244"/>
              <a:gd name="connsiteY9" fmla="*/ 4365 h 4365"/>
              <a:gd name="connsiteX10" fmla="*/ 992 w 5244"/>
              <a:gd name="connsiteY10" fmla="*/ 4351 h 4365"/>
              <a:gd name="connsiteX11" fmla="*/ 884 w 5244"/>
              <a:gd name="connsiteY11" fmla="*/ 4337 h 4365"/>
              <a:gd name="connsiteX12" fmla="*/ 789 w 5244"/>
              <a:gd name="connsiteY12" fmla="*/ 4309 h 4365"/>
              <a:gd name="connsiteX13" fmla="*/ 681 w 5244"/>
              <a:gd name="connsiteY13" fmla="*/ 4266 h 4365"/>
              <a:gd name="connsiteX14" fmla="*/ 585 w 5244"/>
              <a:gd name="connsiteY14" fmla="*/ 4210 h 4365"/>
              <a:gd name="connsiteX15" fmla="*/ 490 w 5244"/>
              <a:gd name="connsiteY15" fmla="*/ 4139 h 4365"/>
              <a:gd name="connsiteX16" fmla="*/ 406 w 5244"/>
              <a:gd name="connsiteY16" fmla="*/ 4068 h 4365"/>
              <a:gd name="connsiteX17" fmla="*/ 323 w 5244"/>
              <a:gd name="connsiteY17" fmla="*/ 3984 h 4365"/>
              <a:gd name="connsiteX18" fmla="*/ 323 w 5244"/>
              <a:gd name="connsiteY18" fmla="*/ 3984 h 4365"/>
              <a:gd name="connsiteX19" fmla="*/ 239 w 5244"/>
              <a:gd name="connsiteY19" fmla="*/ 3885 h 4365"/>
              <a:gd name="connsiteX20" fmla="*/ 179 w 5244"/>
              <a:gd name="connsiteY20" fmla="*/ 3772 h 4365"/>
              <a:gd name="connsiteX21" fmla="*/ 119 w 5244"/>
              <a:gd name="connsiteY21" fmla="*/ 3659 h 4365"/>
              <a:gd name="connsiteX22" fmla="*/ 72 w 5244"/>
              <a:gd name="connsiteY22" fmla="*/ 3546 h 4365"/>
              <a:gd name="connsiteX23" fmla="*/ 36 w 5244"/>
              <a:gd name="connsiteY23" fmla="*/ 3433 h 4365"/>
              <a:gd name="connsiteX24" fmla="*/ 12 w 5244"/>
              <a:gd name="connsiteY24" fmla="*/ 3306 h 4365"/>
              <a:gd name="connsiteX25" fmla="*/ 0 w 5244"/>
              <a:gd name="connsiteY25" fmla="*/ 3179 h 4365"/>
              <a:gd name="connsiteX26" fmla="*/ 0 w 5244"/>
              <a:gd name="connsiteY26" fmla="*/ 3066 h 4365"/>
              <a:gd name="connsiteX27" fmla="*/ 0 w 5244"/>
              <a:gd name="connsiteY27" fmla="*/ 2938 h 4365"/>
              <a:gd name="connsiteX28" fmla="*/ 12 w 5244"/>
              <a:gd name="connsiteY28" fmla="*/ 2811 h 4365"/>
              <a:gd name="connsiteX29" fmla="*/ 36 w 5244"/>
              <a:gd name="connsiteY29" fmla="*/ 2684 h 4365"/>
              <a:gd name="connsiteX30" fmla="*/ 72 w 5244"/>
              <a:gd name="connsiteY30" fmla="*/ 2571 h 4365"/>
              <a:gd name="connsiteX31" fmla="*/ 119 w 5244"/>
              <a:gd name="connsiteY31" fmla="*/ 2458 h 4365"/>
              <a:gd name="connsiteX32" fmla="*/ 179 w 5244"/>
              <a:gd name="connsiteY32" fmla="*/ 2345 h 4365"/>
              <a:gd name="connsiteX33" fmla="*/ 239 w 5244"/>
              <a:gd name="connsiteY33" fmla="*/ 2246 h 4365"/>
              <a:gd name="connsiteX34" fmla="*/ 323 w 5244"/>
              <a:gd name="connsiteY34" fmla="*/ 2147 h 4365"/>
              <a:gd name="connsiteX35" fmla="*/ 2098 w 5244"/>
              <a:gd name="connsiteY35" fmla="*/ 0 h 4365"/>
              <a:gd name="connsiteX36" fmla="*/ 5244 w 5244"/>
              <a:gd name="connsiteY36" fmla="*/ 93 h 4365"/>
              <a:gd name="connsiteX37" fmla="*/ 1876 w 5244"/>
              <a:gd name="connsiteY37" fmla="*/ 3984 h 4365"/>
              <a:gd name="connsiteX0" fmla="*/ 3577 w 10000"/>
              <a:gd name="connsiteY0" fmla="*/ 8915 h 9788"/>
              <a:gd name="connsiteX1" fmla="*/ 3577 w 10000"/>
              <a:gd name="connsiteY1" fmla="*/ 8915 h 9788"/>
              <a:gd name="connsiteX2" fmla="*/ 3417 w 10000"/>
              <a:gd name="connsiteY2" fmla="*/ 9108 h 9788"/>
              <a:gd name="connsiteX3" fmla="*/ 3236 w 10000"/>
              <a:gd name="connsiteY3" fmla="*/ 9270 h 9788"/>
              <a:gd name="connsiteX4" fmla="*/ 3076 w 10000"/>
              <a:gd name="connsiteY4" fmla="*/ 9433 h 9788"/>
              <a:gd name="connsiteX5" fmla="*/ 2870 w 10000"/>
              <a:gd name="connsiteY5" fmla="*/ 9561 h 9788"/>
              <a:gd name="connsiteX6" fmla="*/ 2689 w 10000"/>
              <a:gd name="connsiteY6" fmla="*/ 9660 h 9788"/>
              <a:gd name="connsiteX7" fmla="*/ 2483 w 10000"/>
              <a:gd name="connsiteY7" fmla="*/ 9724 h 9788"/>
              <a:gd name="connsiteX8" fmla="*/ 2302 w 10000"/>
              <a:gd name="connsiteY8" fmla="*/ 9756 h 9788"/>
              <a:gd name="connsiteX9" fmla="*/ 2096 w 10000"/>
              <a:gd name="connsiteY9" fmla="*/ 9788 h 9788"/>
              <a:gd name="connsiteX10" fmla="*/ 1892 w 10000"/>
              <a:gd name="connsiteY10" fmla="*/ 9756 h 9788"/>
              <a:gd name="connsiteX11" fmla="*/ 1686 w 10000"/>
              <a:gd name="connsiteY11" fmla="*/ 9724 h 9788"/>
              <a:gd name="connsiteX12" fmla="*/ 1505 w 10000"/>
              <a:gd name="connsiteY12" fmla="*/ 9660 h 9788"/>
              <a:gd name="connsiteX13" fmla="*/ 1299 w 10000"/>
              <a:gd name="connsiteY13" fmla="*/ 9561 h 9788"/>
              <a:gd name="connsiteX14" fmla="*/ 1116 w 10000"/>
              <a:gd name="connsiteY14" fmla="*/ 9433 h 9788"/>
              <a:gd name="connsiteX15" fmla="*/ 934 w 10000"/>
              <a:gd name="connsiteY15" fmla="*/ 9270 h 9788"/>
              <a:gd name="connsiteX16" fmla="*/ 774 w 10000"/>
              <a:gd name="connsiteY16" fmla="*/ 9108 h 9788"/>
              <a:gd name="connsiteX17" fmla="*/ 616 w 10000"/>
              <a:gd name="connsiteY17" fmla="*/ 8915 h 9788"/>
              <a:gd name="connsiteX18" fmla="*/ 616 w 10000"/>
              <a:gd name="connsiteY18" fmla="*/ 8915 h 9788"/>
              <a:gd name="connsiteX19" fmla="*/ 456 w 10000"/>
              <a:gd name="connsiteY19" fmla="*/ 8688 h 9788"/>
              <a:gd name="connsiteX20" fmla="*/ 341 w 10000"/>
              <a:gd name="connsiteY20" fmla="*/ 8429 h 9788"/>
              <a:gd name="connsiteX21" fmla="*/ 227 w 10000"/>
              <a:gd name="connsiteY21" fmla="*/ 8171 h 9788"/>
              <a:gd name="connsiteX22" fmla="*/ 137 w 10000"/>
              <a:gd name="connsiteY22" fmla="*/ 7912 h 9788"/>
              <a:gd name="connsiteX23" fmla="*/ 69 w 10000"/>
              <a:gd name="connsiteY23" fmla="*/ 7653 h 9788"/>
              <a:gd name="connsiteX24" fmla="*/ 23 w 10000"/>
              <a:gd name="connsiteY24" fmla="*/ 7362 h 9788"/>
              <a:gd name="connsiteX25" fmla="*/ 0 w 10000"/>
              <a:gd name="connsiteY25" fmla="*/ 7071 h 9788"/>
              <a:gd name="connsiteX26" fmla="*/ 0 w 10000"/>
              <a:gd name="connsiteY26" fmla="*/ 6812 h 9788"/>
              <a:gd name="connsiteX27" fmla="*/ 0 w 10000"/>
              <a:gd name="connsiteY27" fmla="*/ 6519 h 9788"/>
              <a:gd name="connsiteX28" fmla="*/ 23 w 10000"/>
              <a:gd name="connsiteY28" fmla="*/ 6228 h 9788"/>
              <a:gd name="connsiteX29" fmla="*/ 69 w 10000"/>
              <a:gd name="connsiteY29" fmla="*/ 5937 h 9788"/>
              <a:gd name="connsiteX30" fmla="*/ 137 w 10000"/>
              <a:gd name="connsiteY30" fmla="*/ 5678 h 9788"/>
              <a:gd name="connsiteX31" fmla="*/ 227 w 10000"/>
              <a:gd name="connsiteY31" fmla="*/ 5419 h 9788"/>
              <a:gd name="connsiteX32" fmla="*/ 341 w 10000"/>
              <a:gd name="connsiteY32" fmla="*/ 5160 h 9788"/>
              <a:gd name="connsiteX33" fmla="*/ 456 w 10000"/>
              <a:gd name="connsiteY33" fmla="*/ 4933 h 9788"/>
              <a:gd name="connsiteX34" fmla="*/ 616 w 10000"/>
              <a:gd name="connsiteY34" fmla="*/ 4707 h 9788"/>
              <a:gd name="connsiteX35" fmla="*/ 3925 w 10000"/>
              <a:gd name="connsiteY35" fmla="*/ 0 h 9788"/>
              <a:gd name="connsiteX36" fmla="*/ 10000 w 10000"/>
              <a:gd name="connsiteY36" fmla="*/ 1 h 9788"/>
              <a:gd name="connsiteX37" fmla="*/ 3577 w 10000"/>
              <a:gd name="connsiteY37" fmla="*/ 8915 h 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788">
                <a:moveTo>
                  <a:pt x="3577" y="8915"/>
                </a:moveTo>
                <a:lnTo>
                  <a:pt x="3577" y="8915"/>
                </a:lnTo>
                <a:lnTo>
                  <a:pt x="3417" y="9108"/>
                </a:lnTo>
                <a:lnTo>
                  <a:pt x="3236" y="9270"/>
                </a:lnTo>
                <a:cubicBezTo>
                  <a:pt x="3183" y="9325"/>
                  <a:pt x="3129" y="9378"/>
                  <a:pt x="3076" y="9433"/>
                </a:cubicBezTo>
                <a:lnTo>
                  <a:pt x="2870" y="9561"/>
                </a:lnTo>
                <a:cubicBezTo>
                  <a:pt x="2809" y="9593"/>
                  <a:pt x="2750" y="9628"/>
                  <a:pt x="2689" y="9660"/>
                </a:cubicBezTo>
                <a:lnTo>
                  <a:pt x="2483" y="9724"/>
                </a:lnTo>
                <a:lnTo>
                  <a:pt x="2302" y="9756"/>
                </a:lnTo>
                <a:lnTo>
                  <a:pt x="2096" y="9788"/>
                </a:lnTo>
                <a:lnTo>
                  <a:pt x="1892" y="9756"/>
                </a:lnTo>
                <a:lnTo>
                  <a:pt x="1686" y="9724"/>
                </a:lnTo>
                <a:cubicBezTo>
                  <a:pt x="1625" y="9703"/>
                  <a:pt x="1566" y="9680"/>
                  <a:pt x="1505" y="9660"/>
                </a:cubicBezTo>
                <a:lnTo>
                  <a:pt x="1299" y="9561"/>
                </a:lnTo>
                <a:lnTo>
                  <a:pt x="1116" y="9433"/>
                </a:lnTo>
                <a:cubicBezTo>
                  <a:pt x="1055" y="9379"/>
                  <a:pt x="995" y="9324"/>
                  <a:pt x="934" y="9270"/>
                </a:cubicBezTo>
                <a:cubicBezTo>
                  <a:pt x="881" y="9215"/>
                  <a:pt x="828" y="9163"/>
                  <a:pt x="774" y="9108"/>
                </a:cubicBezTo>
                <a:lnTo>
                  <a:pt x="616" y="8915"/>
                </a:lnTo>
                <a:lnTo>
                  <a:pt x="616" y="8915"/>
                </a:lnTo>
                <a:cubicBezTo>
                  <a:pt x="563" y="8839"/>
                  <a:pt x="509" y="8764"/>
                  <a:pt x="456" y="8688"/>
                </a:cubicBezTo>
                <a:cubicBezTo>
                  <a:pt x="418" y="8601"/>
                  <a:pt x="379" y="8517"/>
                  <a:pt x="341" y="8429"/>
                </a:cubicBezTo>
                <a:cubicBezTo>
                  <a:pt x="303" y="8342"/>
                  <a:pt x="265" y="8258"/>
                  <a:pt x="227" y="8171"/>
                </a:cubicBezTo>
                <a:cubicBezTo>
                  <a:pt x="196" y="8084"/>
                  <a:pt x="168" y="7999"/>
                  <a:pt x="137" y="7912"/>
                </a:cubicBezTo>
                <a:cubicBezTo>
                  <a:pt x="114" y="7825"/>
                  <a:pt x="92" y="7740"/>
                  <a:pt x="69" y="7653"/>
                </a:cubicBezTo>
                <a:cubicBezTo>
                  <a:pt x="53" y="7557"/>
                  <a:pt x="38" y="7458"/>
                  <a:pt x="23" y="7362"/>
                </a:cubicBezTo>
                <a:cubicBezTo>
                  <a:pt x="15" y="7266"/>
                  <a:pt x="8" y="7167"/>
                  <a:pt x="0" y="7071"/>
                </a:cubicBezTo>
                <a:lnTo>
                  <a:pt x="0" y="6812"/>
                </a:lnTo>
                <a:lnTo>
                  <a:pt x="0" y="6519"/>
                </a:lnTo>
                <a:cubicBezTo>
                  <a:pt x="8" y="6423"/>
                  <a:pt x="15" y="6324"/>
                  <a:pt x="23" y="6228"/>
                </a:cubicBezTo>
                <a:cubicBezTo>
                  <a:pt x="38" y="6132"/>
                  <a:pt x="53" y="6033"/>
                  <a:pt x="69" y="5937"/>
                </a:cubicBezTo>
                <a:cubicBezTo>
                  <a:pt x="92" y="5850"/>
                  <a:pt x="114" y="5765"/>
                  <a:pt x="137" y="5678"/>
                </a:cubicBezTo>
                <a:cubicBezTo>
                  <a:pt x="168" y="5591"/>
                  <a:pt x="196" y="5506"/>
                  <a:pt x="227" y="5419"/>
                </a:cubicBezTo>
                <a:cubicBezTo>
                  <a:pt x="265" y="5332"/>
                  <a:pt x="303" y="5247"/>
                  <a:pt x="341" y="5160"/>
                </a:cubicBezTo>
                <a:cubicBezTo>
                  <a:pt x="379" y="5084"/>
                  <a:pt x="418" y="5009"/>
                  <a:pt x="456" y="4933"/>
                </a:cubicBezTo>
                <a:lnTo>
                  <a:pt x="616" y="4707"/>
                </a:lnTo>
                <a:lnTo>
                  <a:pt x="3925" y="0"/>
                </a:lnTo>
                <a:lnTo>
                  <a:pt x="10000" y="1"/>
                </a:lnTo>
                <a:lnTo>
                  <a:pt x="3577" y="8915"/>
                </a:lnTo>
                <a:close/>
              </a:path>
            </a:pathLst>
          </a:custGeom>
          <a:solidFill>
            <a:srgbClr val="75DDE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088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D9AB8E08-E8B0-D949-8A4C-BD3BE07453B3}"/>
              </a:ext>
            </a:extLst>
          </p:cNvPr>
          <p:cNvSpPr/>
          <p:nvPr/>
        </p:nvSpPr>
        <p:spPr>
          <a:xfrm>
            <a:off x="395536" y="203003"/>
            <a:ext cx="8568952" cy="6840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3399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754162" cy="754162"/>
          </a:xfrm>
          <a:prstGeom prst="ellipse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270255" y="229548"/>
            <a:ext cx="86070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01</a:t>
            </a:r>
            <a:endParaRPr lang="ko-KR" altLang="en-US" sz="3300" b="1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1077690" y="283393"/>
            <a:ext cx="565455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개념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D7026-FA8E-0688-35C2-2E79AD70C4FE}"/>
              </a:ext>
            </a:extLst>
          </p:cNvPr>
          <p:cNvSpPr txBox="1"/>
          <p:nvPr/>
        </p:nvSpPr>
        <p:spPr>
          <a:xfrm>
            <a:off x="7452320" y="283393"/>
            <a:ext cx="127173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en-US" altLang="ko-KR" sz="2800" b="1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| </a:t>
            </a:r>
            <a:r>
              <a:rPr lang="ko-KR" altLang="en-US" sz="2800" b="1" dirty="0">
                <a:solidFill>
                  <a:srgbClr val="0033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목차</a:t>
            </a:r>
          </a:p>
        </p:txBody>
      </p:sp>
      <p:sp>
        <p:nvSpPr>
          <p:cNvPr id="27" name="TextBox 26">
            <a:hlinkClick r:id="rId2" action="ppaction://hlinksldjump"/>
            <a:extLst>
              <a:ext uri="{FF2B5EF4-FFF2-40B4-BE49-F238E27FC236}">
                <a16:creationId xmlns:a16="http://schemas.microsoft.com/office/drawing/2014/main" id="{7057A7F9-1C57-9940-C880-711D2D465C1B}"/>
              </a:ext>
            </a:extLst>
          </p:cNvPr>
          <p:cNvSpPr txBox="1"/>
          <p:nvPr/>
        </p:nvSpPr>
        <p:spPr>
          <a:xfrm>
            <a:off x="2670898" y="1086226"/>
            <a:ext cx="6298976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이 단원을 배우고 나면</a:t>
            </a:r>
          </a:p>
        </p:txBody>
      </p:sp>
      <p:sp>
        <p:nvSpPr>
          <p:cNvPr id="28" name="사각형: 둥근 모서리 27">
            <a:hlinkClick r:id="rId3" action="ppaction://hlinksldjump"/>
            <a:extLst>
              <a:ext uri="{FF2B5EF4-FFF2-40B4-BE49-F238E27FC236}">
                <a16:creationId xmlns:a16="http://schemas.microsoft.com/office/drawing/2014/main" id="{49C569C0-957D-907A-7CB9-A7C10A3DD5AF}"/>
              </a:ext>
            </a:extLst>
          </p:cNvPr>
          <p:cNvSpPr/>
          <p:nvPr/>
        </p:nvSpPr>
        <p:spPr>
          <a:xfrm>
            <a:off x="348308" y="1045976"/>
            <a:ext cx="2495502" cy="576000"/>
          </a:xfrm>
          <a:prstGeom prst="roundRect">
            <a:avLst/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학습 목표</a:t>
            </a:r>
          </a:p>
        </p:txBody>
      </p:sp>
      <p:sp>
        <p:nvSpPr>
          <p:cNvPr id="29" name="TextBox 28">
            <a:hlinkClick r:id="rId4" action="ppaction://hlinksldjump"/>
            <a:extLst>
              <a:ext uri="{FF2B5EF4-FFF2-40B4-BE49-F238E27FC236}">
                <a16:creationId xmlns:a16="http://schemas.microsoft.com/office/drawing/2014/main" id="{75E1106C-3632-5892-E413-872A9EA5AA05}"/>
              </a:ext>
            </a:extLst>
          </p:cNvPr>
          <p:cNvSpPr txBox="1"/>
          <p:nvPr/>
        </p:nvSpPr>
        <p:spPr>
          <a:xfrm>
            <a:off x="2670628" y="1706791"/>
            <a:ext cx="6293859" cy="864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로봇을 개발하기 위해 어떤 공학자들이 함께 했을까</a:t>
            </a:r>
            <a:r>
              <a:rPr lang="en-US" altLang="ko-KR" sz="2600" b="1" kern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600" b="1" kern="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0" name="사각형: 둥근 모서리 29">
            <a:hlinkClick r:id="rId2" action="ppaction://hlinksldjump"/>
            <a:extLst>
              <a:ext uri="{FF2B5EF4-FFF2-40B4-BE49-F238E27FC236}">
                <a16:creationId xmlns:a16="http://schemas.microsoft.com/office/drawing/2014/main" id="{13625ED9-A4F1-30CF-86CC-FBD7BCA95163}"/>
              </a:ext>
            </a:extLst>
          </p:cNvPr>
          <p:cNvSpPr/>
          <p:nvPr/>
        </p:nvSpPr>
        <p:spPr>
          <a:xfrm>
            <a:off x="348306" y="1673199"/>
            <a:ext cx="2495502" cy="936000"/>
          </a:xfrm>
          <a:prstGeom prst="roundRect">
            <a:avLst>
              <a:gd name="adj" fmla="val 13620"/>
            </a:avLst>
          </a:prstGeom>
          <a:solidFill>
            <a:srgbClr val="FFFF6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생각 열기</a:t>
            </a:r>
          </a:p>
        </p:txBody>
      </p:sp>
      <p:sp>
        <p:nvSpPr>
          <p:cNvPr id="31" name="TextBox 30">
            <a:hlinkClick r:id="rId5" action="ppaction://hlinksldjump"/>
            <a:extLst>
              <a:ext uri="{FF2B5EF4-FFF2-40B4-BE49-F238E27FC236}">
                <a16:creationId xmlns:a16="http://schemas.microsoft.com/office/drawing/2014/main" id="{1B73A0FD-D984-A75C-D84A-6DD53A424E48}"/>
              </a:ext>
            </a:extLst>
          </p:cNvPr>
          <p:cNvSpPr txBox="1"/>
          <p:nvPr/>
        </p:nvSpPr>
        <p:spPr>
          <a:xfrm>
            <a:off x="2670628" y="2677979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32" name="사각형: 둥근 모서리 31">
            <a:hlinkClick r:id="rId6" action="ppaction://hlinksldjump"/>
            <a:extLst>
              <a:ext uri="{FF2B5EF4-FFF2-40B4-BE49-F238E27FC236}">
                <a16:creationId xmlns:a16="http://schemas.microsoft.com/office/drawing/2014/main" id="{A9F7B3EF-9E62-FFED-4E61-EF61FCEE5962}"/>
              </a:ext>
            </a:extLst>
          </p:cNvPr>
          <p:cNvSpPr/>
          <p:nvPr/>
        </p:nvSpPr>
        <p:spPr>
          <a:xfrm>
            <a:off x="348306" y="2660422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TextBox 32">
            <a:hlinkClick r:id="rId7" action="ppaction://hlinksldjump"/>
            <a:extLst>
              <a:ext uri="{FF2B5EF4-FFF2-40B4-BE49-F238E27FC236}">
                <a16:creationId xmlns:a16="http://schemas.microsoft.com/office/drawing/2014/main" id="{495B7B5D-6DA7-976E-9A6E-77F643020A49}"/>
              </a:ext>
            </a:extLst>
          </p:cNvPr>
          <p:cNvSpPr txBox="1"/>
          <p:nvPr/>
        </p:nvSpPr>
        <p:spPr>
          <a:xfrm>
            <a:off x="2673936" y="3945729"/>
            <a:ext cx="6290497" cy="86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바이오 </a:t>
            </a:r>
            <a:r>
              <a:rPr kumimoji="0" lang="ko-KR" alt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메카트로닉스와</a:t>
            </a: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 로봇의 융합</a:t>
            </a: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b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융합 공학의 세계 알아보기</a:t>
            </a:r>
          </a:p>
        </p:txBody>
      </p:sp>
      <p:sp>
        <p:nvSpPr>
          <p:cNvPr id="34" name="TextBox 33">
            <a:hlinkClick r:id="" action="ppaction://noaction"/>
            <a:extLst>
              <a:ext uri="{FF2B5EF4-FFF2-40B4-BE49-F238E27FC236}">
                <a16:creationId xmlns:a16="http://schemas.microsoft.com/office/drawing/2014/main" id="{5CBE54F4-D5E8-F0DC-7700-7137D77070FF}"/>
              </a:ext>
            </a:extLst>
          </p:cNvPr>
          <p:cNvSpPr txBox="1"/>
          <p:nvPr/>
        </p:nvSpPr>
        <p:spPr>
          <a:xfrm>
            <a:off x="348306" y="3914868"/>
            <a:ext cx="2495502" cy="936000"/>
          </a:xfrm>
          <a:prstGeom prst="roundRect">
            <a:avLst/>
          </a:prstGeom>
          <a:solidFill>
            <a:srgbClr val="E9D1F7"/>
          </a:solidFill>
          <a:ln w="9525">
            <a:noFill/>
          </a:ln>
        </p:spPr>
        <p:txBody>
          <a:bodyPr wrap="square" lIns="72000" rIns="72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잠깐 해보기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2F792-5537-EBEA-331A-C73D14A87126}"/>
              </a:ext>
            </a:extLst>
          </p:cNvPr>
          <p:cNvSpPr txBox="1"/>
          <p:nvPr/>
        </p:nvSpPr>
        <p:spPr>
          <a:xfrm>
            <a:off x="3665341" y="6465313"/>
            <a:ext cx="18133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㈜ </a:t>
            </a:r>
            <a:r>
              <a:rPr lang="ko-KR" altLang="en-US" sz="2000" b="1" dirty="0" err="1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삼양미디어</a:t>
            </a:r>
            <a:endParaRPr lang="ko-KR" altLang="en-US" sz="2000" b="1" dirty="0">
              <a:solidFill>
                <a:srgbClr val="40404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TextBox 5">
            <a:hlinkClick r:id="rId8" action="ppaction://hlinksldjump"/>
            <a:extLst>
              <a:ext uri="{FF2B5EF4-FFF2-40B4-BE49-F238E27FC236}">
                <a16:creationId xmlns:a16="http://schemas.microsoft.com/office/drawing/2014/main" id="{3E450D1B-8C8A-1462-777E-71D412AEC0ED}"/>
              </a:ext>
            </a:extLst>
          </p:cNvPr>
          <p:cNvSpPr txBox="1"/>
          <p:nvPr/>
        </p:nvSpPr>
        <p:spPr>
          <a:xfrm>
            <a:off x="2670628" y="3323645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공학적 특성</a:t>
            </a:r>
          </a:p>
        </p:txBody>
      </p:sp>
      <p:sp>
        <p:nvSpPr>
          <p:cNvPr id="7" name="사각형: 둥근 모서리 6">
            <a:hlinkClick r:id="rId6" action="ppaction://hlinksldjump"/>
            <a:extLst>
              <a:ext uri="{FF2B5EF4-FFF2-40B4-BE49-F238E27FC236}">
                <a16:creationId xmlns:a16="http://schemas.microsoft.com/office/drawing/2014/main" id="{0CD27591-C0E3-2250-F26A-DD963D90EFD4}"/>
              </a:ext>
            </a:extLst>
          </p:cNvPr>
          <p:cNvSpPr/>
          <p:nvPr/>
        </p:nvSpPr>
        <p:spPr>
          <a:xfrm>
            <a:off x="348306" y="3287645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TextBox 11">
            <a:hlinkClick r:id="rId9" action="ppaction://hlinksldjump"/>
            <a:extLst>
              <a:ext uri="{FF2B5EF4-FFF2-40B4-BE49-F238E27FC236}">
                <a16:creationId xmlns:a16="http://schemas.microsoft.com/office/drawing/2014/main" id="{A911C53D-47CD-BB8B-77B1-EBB0C76124DB}"/>
              </a:ext>
            </a:extLst>
          </p:cNvPr>
          <p:cNvSpPr txBox="1"/>
          <p:nvPr/>
        </p:nvSpPr>
        <p:spPr>
          <a:xfrm>
            <a:off x="2670628" y="4950905"/>
            <a:ext cx="6293859" cy="504000"/>
          </a:xfrm>
          <a:prstGeom prst="roundRect">
            <a:avLst/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R="0" lvl="0" indent="2682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구성</a:t>
            </a:r>
          </a:p>
        </p:txBody>
      </p:sp>
      <p:sp>
        <p:nvSpPr>
          <p:cNvPr id="13" name="사각형: 둥근 모서리 12">
            <a:hlinkClick r:id="rId6" action="ppaction://hlinksldjump"/>
            <a:extLst>
              <a:ext uri="{FF2B5EF4-FFF2-40B4-BE49-F238E27FC236}">
                <a16:creationId xmlns:a16="http://schemas.microsoft.com/office/drawing/2014/main" id="{040CA1E4-40CD-2FB1-F660-B4B2CB0C8F96}"/>
              </a:ext>
            </a:extLst>
          </p:cNvPr>
          <p:cNvSpPr/>
          <p:nvPr/>
        </p:nvSpPr>
        <p:spPr>
          <a:xfrm>
            <a:off x="348306" y="4902091"/>
            <a:ext cx="2495502" cy="576000"/>
          </a:xfrm>
          <a:prstGeom prst="roundRect">
            <a:avLst/>
          </a:prstGeom>
          <a:solidFill>
            <a:srgbClr val="B462E2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본문 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0376CF92-32A3-2F22-59C3-C32B96E68A26}"/>
              </a:ext>
            </a:extLst>
          </p:cNvPr>
          <p:cNvSpPr txBox="1"/>
          <p:nvPr/>
        </p:nvSpPr>
        <p:spPr>
          <a:xfrm>
            <a:off x="2670629" y="5562906"/>
            <a:ext cx="6293859" cy="864000"/>
          </a:xfrm>
          <a:prstGeom prst="roundRect">
            <a:avLst>
              <a:gd name="adj" fmla="val 11856"/>
            </a:avLst>
          </a:prstGeom>
          <a:solidFill>
            <a:srgbClr val="C1C1C1">
              <a:lumMod val="40000"/>
              <a:lumOff val="60000"/>
            </a:srgbClr>
          </a:solidFill>
          <a:ln w="19050">
            <a:noFill/>
          </a:ln>
        </p:spPr>
        <p:txBody>
          <a:bodyPr wrap="square" rtlCol="0" anchor="ctr">
            <a:noAutofit/>
          </a:bodyPr>
          <a:lstStyle/>
          <a:p>
            <a:pPr marL="268288"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인공지능과 로봇은 인간의 친구가 될 수 있을까</a:t>
            </a:r>
            <a:r>
              <a:rPr kumimoji="0" lang="en-US" altLang="ko-KR" sz="2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kumimoji="0" lang="ko-KR" altLang="en-US" sz="2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hlinkClick r:id="" action="ppaction://noaction"/>
            <a:extLst>
              <a:ext uri="{FF2B5EF4-FFF2-40B4-BE49-F238E27FC236}">
                <a16:creationId xmlns:a16="http://schemas.microsoft.com/office/drawing/2014/main" id="{901FC903-F3AC-957A-A69B-24C9C1AC07C6}"/>
              </a:ext>
            </a:extLst>
          </p:cNvPr>
          <p:cNvSpPr txBox="1"/>
          <p:nvPr/>
        </p:nvSpPr>
        <p:spPr>
          <a:xfrm>
            <a:off x="348306" y="5529313"/>
            <a:ext cx="2495502" cy="936000"/>
          </a:xfrm>
          <a:prstGeom prst="roundRect">
            <a:avLst>
              <a:gd name="adj" fmla="val 10052"/>
            </a:avLst>
          </a:prstGeom>
          <a:solidFill>
            <a:srgbClr val="75DDEA"/>
          </a:solidFill>
          <a:ln w="9525">
            <a:noFill/>
          </a:ln>
        </p:spPr>
        <p:txBody>
          <a:bodyPr wrap="square" lIns="0" rIns="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normalizeH="0" baseline="0" noProof="0" dirty="0">
                <a:ln>
                  <a:noFill/>
                </a:ln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</a:rPr>
              <a:t>주제 탐구 활동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EBC94AC7-A994-57AB-DC71-6A867A2DDB29}"/>
              </a:ext>
            </a:extLst>
          </p:cNvPr>
          <p:cNvSpPr/>
          <p:nvPr/>
        </p:nvSpPr>
        <p:spPr>
          <a:xfrm>
            <a:off x="323652" y="1230494"/>
            <a:ext cx="8352804" cy="2972051"/>
          </a:xfrm>
          <a:prstGeom prst="roundRect">
            <a:avLst>
              <a:gd name="adj" fmla="val 5108"/>
            </a:avLst>
          </a:prstGeom>
          <a:solidFill>
            <a:srgbClr val="E6E6E6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3EE1BA86-1513-F38B-2705-6F9E36D05C46}"/>
              </a:ext>
            </a:extLst>
          </p:cNvPr>
          <p:cNvSpPr/>
          <p:nvPr/>
        </p:nvSpPr>
        <p:spPr>
          <a:xfrm>
            <a:off x="323528" y="167922"/>
            <a:ext cx="5130600" cy="754162"/>
          </a:xfrm>
          <a:prstGeom prst="roundRect">
            <a:avLst/>
          </a:prstGeom>
          <a:solidFill>
            <a:srgbClr val="003399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BB9227-6F4C-493C-E24D-D15AEFE342A1}"/>
              </a:ext>
            </a:extLst>
          </p:cNvPr>
          <p:cNvSpPr txBox="1"/>
          <p:nvPr/>
        </p:nvSpPr>
        <p:spPr>
          <a:xfrm>
            <a:off x="476560" y="244921"/>
            <a:ext cx="4824535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3300" b="1" dirty="0"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이 단원을 배우고 나면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3BA668-BD04-F458-4AA0-B975E6635261}"/>
              </a:ext>
            </a:extLst>
          </p:cNvPr>
          <p:cNvSpPr txBox="1"/>
          <p:nvPr/>
        </p:nvSpPr>
        <p:spPr>
          <a:xfrm>
            <a:off x="469481" y="1467954"/>
            <a:ext cx="8105376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공학적 특성과 구성을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285750" indent="-285750"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융합 </a:t>
            </a:r>
            <a:r>
              <a:rPr lang="ko-KR" altLang="en-US" sz="3200" b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공학으로서의</a:t>
            </a:r>
            <a:r>
              <a:rPr lang="ko-KR" altLang="en-US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로봇을 탐구하여 로봇의 가치를 설명할 수 있다</a:t>
            </a:r>
            <a:r>
              <a:rPr lang="en-US" altLang="ko-KR" sz="32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32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0BF2ABD-A973-8CDD-F008-DA0058D90D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F42DF6C-6A7C-311B-4806-D290422AD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39D177-A547-1F54-5A75-01DB0A4C6D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89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4CB78009-D8A7-1B66-4FC3-EEC105476B48}"/>
              </a:ext>
            </a:extLst>
          </p:cNvPr>
          <p:cNvSpPr/>
          <p:nvPr/>
        </p:nvSpPr>
        <p:spPr>
          <a:xfrm>
            <a:off x="502702" y="1659988"/>
            <a:ext cx="8317770" cy="4729090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3017DBEE-0381-AAD1-40F3-67B82FEFDC7E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3EE1BA86-1513-F38B-2705-6F9E36D05C46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BB9227-6F4C-493C-E24D-D15AEFE342A1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D95354-E3BF-71A9-CC40-0D3050F8AAF4}"/>
              </a:ext>
            </a:extLst>
          </p:cNvPr>
          <p:cNvSpPr txBox="1"/>
          <p:nvPr/>
        </p:nvSpPr>
        <p:spPr>
          <a:xfrm>
            <a:off x="2297615" y="281738"/>
            <a:ext cx="67123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로봇을 개발하기 위해 어떤 공학자들이 함께 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CD61928F-3A78-710C-74BF-16CED5A05A6C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8FFA6C00-F201-4A93-95A7-9742C8241A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503896F-6F56-AE9B-2D17-910E5E7AC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BE10CD-3E9F-C8A6-3F70-6802DCCF83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26F7B-40B4-1D94-C4E1-69B5E252CB7A}"/>
              </a:ext>
            </a:extLst>
          </p:cNvPr>
          <p:cNvSpPr txBox="1"/>
          <p:nvPr/>
        </p:nvSpPr>
        <p:spPr>
          <a:xfrm>
            <a:off x="591235" y="1786781"/>
            <a:ext cx="7977427" cy="447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latinLnBrk="1">
              <a:lnSpc>
                <a:spcPts val="3700"/>
              </a:lnSpc>
              <a:spcAft>
                <a:spcPts val="12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 개발에는 전통적인 공학 분야의 전문가들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즉 기계 공학자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전자 공학자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컴퓨터 공학자들이 참여한다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하지만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최근에는 로봇이 활용되는 분야가 넓어지면서 더욱 다양한 공학의 전문가들이 함께 하고 있다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indent="176213" latinLnBrk="1">
              <a:lnSpc>
                <a:spcPts val="3700"/>
              </a:lnSpc>
              <a:spcAft>
                <a:spcPts val="1200"/>
              </a:spcAft>
            </a:pP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다음은 다양한 분야에서 활용되는 로봇들이다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r>
              <a:rPr lang="ko-KR" altLang="en-US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각각의 로봇을 개발하기 위해 전통적인 공학 분야 외에 더 필요한 공학 분야를 생각해 보고 비어 있는 곳에 적어 보자</a:t>
            </a:r>
            <a:r>
              <a:rPr lang="en-US" altLang="ko-KR" sz="2800" b="1" spc="-50" dirty="0">
                <a:solidFill>
                  <a:srgbClr val="211D1E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spc="-50" dirty="0">
              <a:solidFill>
                <a:srgbClr val="211D1E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7214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C2AE2-2C35-1EE6-E5D0-3EA01CCAE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F035061A-3E73-054F-4432-D872E6B0130D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E2EE5E1E-5A07-DB03-EA9C-AE59C704DBF4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236AAC0-E3C3-C555-8DC1-EE7D663D570A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37D71DB-FB69-45BB-2917-80CBAD4183D6}"/>
              </a:ext>
            </a:extLst>
          </p:cNvPr>
          <p:cNvSpPr txBox="1"/>
          <p:nvPr/>
        </p:nvSpPr>
        <p:spPr>
          <a:xfrm>
            <a:off x="2297615" y="281738"/>
            <a:ext cx="67123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로봇을 개발하기 위해 어떤 공학자들이 함께 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2" name="사각형: 둥근 모서리 41">
            <a:extLst>
              <a:ext uri="{FF2B5EF4-FFF2-40B4-BE49-F238E27FC236}">
                <a16:creationId xmlns:a16="http://schemas.microsoft.com/office/drawing/2014/main" id="{03E680E2-B3EA-BCE8-7C0F-1B362DCB661F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C2930038-0FCA-6542-8909-FE83CB793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5" name="그림 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CEA35F9-DE92-B408-5C59-1B8E8515BA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6" name="그림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78A16F7-EBC8-7DAE-8C5B-E5D45C203B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graphicFrame>
        <p:nvGraphicFramePr>
          <p:cNvPr id="10" name="개체 9">
            <a:extLst>
              <a:ext uri="{FF2B5EF4-FFF2-40B4-BE49-F238E27FC236}">
                <a16:creationId xmlns:a16="http://schemas.microsoft.com/office/drawing/2014/main" id="{F9437077-0178-E244-DBE5-41645AF642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826718"/>
              </p:ext>
            </p:extLst>
          </p:nvPr>
        </p:nvGraphicFramePr>
        <p:xfrm>
          <a:off x="251520" y="1498746"/>
          <a:ext cx="3147778" cy="3286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6" imgW="1399669" imgH="1462199" progId="Photoshop.Image.13">
                  <p:embed/>
                </p:oleObj>
              </mc:Choice>
              <mc:Fallback>
                <p:oleObj name="Image" r:id="rId6" imgW="1399669" imgH="1462199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1498746"/>
                        <a:ext cx="3147778" cy="3286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D01B1FD3-66E3-3A23-0FBE-FC58172FF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541503"/>
              </p:ext>
            </p:extLst>
          </p:nvPr>
        </p:nvGraphicFramePr>
        <p:xfrm>
          <a:off x="5753506" y="1515961"/>
          <a:ext cx="3031904" cy="32525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8" imgW="1352830" imgH="1450501" progId="Photoshop.Image.13">
                  <p:embed/>
                </p:oleObj>
              </mc:Choice>
              <mc:Fallback>
                <p:oleObj name="Image" r:id="rId8" imgW="1352830" imgH="1450501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53506" y="1515961"/>
                        <a:ext cx="3031904" cy="32525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개체 12">
            <a:extLst>
              <a:ext uri="{FF2B5EF4-FFF2-40B4-BE49-F238E27FC236}">
                <a16:creationId xmlns:a16="http://schemas.microsoft.com/office/drawing/2014/main" id="{5221D539-2C4C-2680-37B3-3EBE1A20E3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993149"/>
              </p:ext>
            </p:extLst>
          </p:nvPr>
        </p:nvGraphicFramePr>
        <p:xfrm>
          <a:off x="3563888" y="2924944"/>
          <a:ext cx="2448272" cy="330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0" imgW="1093492" imgH="1476649" progId="Photoshop.Image.13">
                  <p:embed/>
                </p:oleObj>
              </mc:Choice>
              <mc:Fallback>
                <p:oleObj name="Image" r:id="rId10" imgW="1093492" imgH="1476649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63888" y="2924944"/>
                        <a:ext cx="2448272" cy="330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hlinkClick r:id="rId12" action="ppaction://hlinkpres?slideindex=1&amp;slidetitle="/>
            <a:extLst>
              <a:ext uri="{FF2B5EF4-FFF2-40B4-BE49-F238E27FC236}">
                <a16:creationId xmlns:a16="http://schemas.microsoft.com/office/drawing/2014/main" id="{2886F767-CCA5-BE3A-B222-53C0495DF3F1}"/>
              </a:ext>
            </a:extLst>
          </p:cNvPr>
          <p:cNvSpPr txBox="1"/>
          <p:nvPr/>
        </p:nvSpPr>
        <p:spPr>
          <a:xfrm>
            <a:off x="1096474" y="3272160"/>
            <a:ext cx="2114727" cy="1138773"/>
          </a:xfrm>
          <a:prstGeom prst="rect">
            <a:avLst/>
          </a:prstGeom>
          <a:noFill/>
        </p:spPr>
        <p:txBody>
          <a:bodyPr wrap="square" lIns="0" rIns="0" rtlCol="0">
            <a:noAutofit/>
            <a:scene3d>
              <a:camera prst="orthographicFront"/>
              <a:lightRig rig="threePt" dir="t"/>
            </a:scene3d>
            <a:sp3d/>
          </a:bodyPr>
          <a:lstStyle/>
          <a:p>
            <a:pPr algn="ctr" latinLnBrk="1"/>
            <a:r>
              <a:rPr lang="ko-KR" altLang="en-US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건설 현장에서 사용되는 로봇</a:t>
            </a:r>
            <a:endParaRPr lang="en-US" altLang="ko-KR" sz="24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  <p:sp>
        <p:nvSpPr>
          <p:cNvPr id="15" name="TextBox 14">
            <a:hlinkClick r:id="rId13" action="ppaction://hlinkpres?slideindex=1&amp;slidetitle="/>
            <a:extLst>
              <a:ext uri="{FF2B5EF4-FFF2-40B4-BE49-F238E27FC236}">
                <a16:creationId xmlns:a16="http://schemas.microsoft.com/office/drawing/2014/main" id="{875661C5-F0B3-3293-303C-665DF2D71519}"/>
              </a:ext>
            </a:extLst>
          </p:cNvPr>
          <p:cNvSpPr txBox="1"/>
          <p:nvPr/>
        </p:nvSpPr>
        <p:spPr>
          <a:xfrm>
            <a:off x="3728559" y="4410933"/>
            <a:ext cx="2114727" cy="1508105"/>
          </a:xfrm>
          <a:prstGeom prst="rect">
            <a:avLst/>
          </a:prstGeom>
          <a:noFill/>
        </p:spPr>
        <p:txBody>
          <a:bodyPr wrap="square" lIns="0" rIns="0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 latinLnBrk="1"/>
            <a:r>
              <a:rPr lang="ko-KR" altLang="en-US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노인들을 </a:t>
            </a:r>
            <a:br>
              <a:rPr lang="en-US" altLang="ko-KR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돌보는 </a:t>
            </a:r>
            <a:br>
              <a:rPr lang="en-US" altLang="ko-KR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돌봄 로봇</a:t>
            </a:r>
            <a:endParaRPr lang="en-US" altLang="ko-KR" sz="24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  <p:sp>
        <p:nvSpPr>
          <p:cNvPr id="16" name="TextBox 15">
            <a:hlinkClick r:id="rId14" action="ppaction://hlinkpres?slideindex=1&amp;slidetitle="/>
            <a:extLst>
              <a:ext uri="{FF2B5EF4-FFF2-40B4-BE49-F238E27FC236}">
                <a16:creationId xmlns:a16="http://schemas.microsoft.com/office/drawing/2014/main" id="{D6AA0FDB-7344-2A84-273E-A63597581EE0}"/>
              </a:ext>
            </a:extLst>
          </p:cNvPr>
          <p:cNvSpPr txBox="1"/>
          <p:nvPr/>
        </p:nvSpPr>
        <p:spPr>
          <a:xfrm>
            <a:off x="6516216" y="3272160"/>
            <a:ext cx="2114727" cy="1138773"/>
          </a:xfrm>
          <a:prstGeom prst="rect">
            <a:avLst/>
          </a:prstGeom>
          <a:noFill/>
        </p:spPr>
        <p:txBody>
          <a:bodyPr wrap="square" lIns="0" rIns="0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 latinLnBrk="1"/>
            <a:r>
              <a:rPr lang="ko-KR" altLang="en-US" sz="24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의료 분야에서 사용되는 로봇</a:t>
            </a:r>
            <a:endParaRPr lang="en-US" altLang="ko-KR" sz="24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latinLnBrk="1"/>
            <a:r>
              <a:rPr lang="ko-KR" altLang="en-US" sz="20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자세히 보기</a:t>
            </a:r>
          </a:p>
        </p:txBody>
      </p:sp>
    </p:spTree>
    <p:extLst>
      <p:ext uri="{BB962C8B-B14F-4D97-AF65-F5344CB8AC3E}">
        <p14:creationId xmlns:p14="http://schemas.microsoft.com/office/powerpoint/2010/main" val="3708752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66E7FDA-0304-B003-158E-E1E7FC4FA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366" y="8284189"/>
            <a:ext cx="245455" cy="245455"/>
          </a:xfrm>
          <a:prstGeom prst="rect">
            <a:avLst/>
          </a:prstGeom>
        </p:spPr>
      </p:pic>
      <p:pic>
        <p:nvPicPr>
          <p:cNvPr id="14" name="그림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CBFDFF-57D6-F817-A4E2-1A7DB37C0B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8269904"/>
            <a:ext cx="270000" cy="270000"/>
          </a:xfrm>
          <a:prstGeom prst="rect">
            <a:avLst/>
          </a:prstGeom>
        </p:spPr>
      </p:pic>
      <p:pic>
        <p:nvPicPr>
          <p:cNvPr id="15" name="그림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6166AC7-C5BE-84BA-5243-FD9073AE8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252" y="8269904"/>
            <a:ext cx="270000" cy="270000"/>
          </a:xfrm>
          <a:prstGeom prst="rect">
            <a:avLst/>
          </a:prstGeom>
        </p:spPr>
      </p:pic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4A74D83E-48B7-979A-7266-F4E2781D2951}"/>
              </a:ext>
            </a:extLst>
          </p:cNvPr>
          <p:cNvSpPr/>
          <p:nvPr/>
        </p:nvSpPr>
        <p:spPr>
          <a:xfrm>
            <a:off x="409323" y="1484559"/>
            <a:ext cx="995868" cy="1321210"/>
          </a:xfrm>
          <a:prstGeom prst="roundRect">
            <a:avLst>
              <a:gd name="adj" fmla="val 11102"/>
            </a:avLst>
          </a:prstGeom>
          <a:solidFill>
            <a:srgbClr val="B462E2"/>
          </a:solidFill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+mj-ea"/>
                <a:ea typeface="+mj-ea"/>
              </a:rPr>
              <a:t>질문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305DCC-D220-CCA3-E84D-B10B48CA37D3}"/>
              </a:ext>
            </a:extLst>
          </p:cNvPr>
          <p:cNvSpPr txBox="1"/>
          <p:nvPr/>
        </p:nvSpPr>
        <p:spPr>
          <a:xfrm>
            <a:off x="1581964" y="1452667"/>
            <a:ext cx="711500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/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앞서 본 예시처럼 우리 주변에서도 다양한 공학의 전문가들이 개발에 참여했을 것이라 생각되는 로봇을 찾아 보자</a:t>
            </a:r>
            <a:r>
              <a:rPr lang="en-US" altLang="ko-KR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b="1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5" action="ppaction://hlinksldjump"/>
            <a:extLst>
              <a:ext uri="{FF2B5EF4-FFF2-40B4-BE49-F238E27FC236}">
                <a16:creationId xmlns:a16="http://schemas.microsoft.com/office/drawing/2014/main" id="{EC740DCF-8B9C-DEBD-38C2-F65DA7F18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4" name="그림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367F47-73F0-1D1D-0335-D2CD4BA924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65E8BB2-0716-0E9F-C4B9-9781FE2A41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BAC58E-5155-3B7F-7573-5AB026A8942C}"/>
              </a:ext>
            </a:extLst>
          </p:cNvPr>
          <p:cNvSpPr txBox="1"/>
          <p:nvPr/>
        </p:nvSpPr>
        <p:spPr>
          <a:xfrm>
            <a:off x="374851" y="2907998"/>
            <a:ext cx="8445621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atinLnBrk="1">
              <a:spcBef>
                <a:spcPts val="0"/>
              </a:spcBef>
              <a:spcAft>
                <a:spcPts val="1200"/>
              </a:spcAft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산업용 웨어러블 로봇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공학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신소재 공학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+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 공학 전문가가 개발에 참여한다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기계 공학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무거운 물건을 들거나 반복적인 작업을 수행하는 로봇 설계에 대한 연구</a:t>
            </a: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신소재 공학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가볍고 튼튼한 소재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탄소 섬유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티타늄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 무게 부담을 최소화하는 연구</a:t>
            </a:r>
            <a:endParaRPr lang="en-US" altLang="ko-KR" sz="24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latinLnBrk="1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인간 공학</a:t>
            </a:r>
            <a:r>
              <a:rPr lang="en-US" altLang="ko-KR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kern="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장시간 착용 시 피로도를 줄이고 자연스러운 착용감을 제공하는 연구</a:t>
            </a:r>
            <a:endParaRPr lang="en-US" altLang="ko-KR" sz="2400" b="1" kern="0" dirty="0">
              <a:solidFill>
                <a:srgbClr val="FF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5053F8CB-BF42-677C-F69D-6BA4A5DBD767}"/>
              </a:ext>
            </a:extLst>
          </p:cNvPr>
          <p:cNvGrpSpPr/>
          <p:nvPr/>
        </p:nvGrpSpPr>
        <p:grpSpPr>
          <a:xfrm>
            <a:off x="2790875" y="3746139"/>
            <a:ext cx="3332693" cy="1495843"/>
            <a:chOff x="6081307" y="5214760"/>
            <a:chExt cx="3332693" cy="1495843"/>
          </a:xfrm>
        </p:grpSpPr>
        <p:pic>
          <p:nvPicPr>
            <p:cNvPr id="33" name="그림 32">
              <a:extLst>
                <a:ext uri="{FF2B5EF4-FFF2-40B4-BE49-F238E27FC236}">
                  <a16:creationId xmlns:a16="http://schemas.microsoft.com/office/drawing/2014/main" id="{31557FDA-7D59-E5BC-F2BB-DE5D08B6BA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18252" y="5214760"/>
              <a:ext cx="3295748" cy="1495843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2814B5F-41F6-030D-2BD4-172EC4E5F1DB}"/>
                </a:ext>
              </a:extLst>
            </p:cNvPr>
            <p:cNvSpPr txBox="1"/>
            <p:nvPr/>
          </p:nvSpPr>
          <p:spPr>
            <a:xfrm>
              <a:off x="6081307" y="5433455"/>
              <a:ext cx="2620921" cy="615168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 defTabSz="457200" latinLnBrk="1">
                <a:lnSpc>
                  <a:spcPct val="150000"/>
                </a:lnSpc>
              </a:pPr>
              <a:r>
                <a:rPr lang="ko-KR" altLang="en-US" sz="2600" b="1" dirty="0" err="1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예시답</a:t>
              </a:r>
              <a:r>
                <a:rPr lang="ko-KR" altLang="en-US" sz="2600" b="1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보기</a:t>
              </a:r>
              <a:endParaRPr lang="en-US" altLang="ko-KR" sz="26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30C358C-D994-54D8-3C9A-391198F66EBB}"/>
              </a:ext>
            </a:extLst>
          </p:cNvPr>
          <p:cNvGrpSpPr/>
          <p:nvPr/>
        </p:nvGrpSpPr>
        <p:grpSpPr>
          <a:xfrm>
            <a:off x="361628" y="206021"/>
            <a:ext cx="1906116" cy="1105543"/>
            <a:chOff x="526728" y="269521"/>
            <a:chExt cx="1906116" cy="1105543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36675E94-6DE1-C35A-11B9-5533567E04D9}"/>
                </a:ext>
              </a:extLst>
            </p:cNvPr>
            <p:cNvSpPr/>
            <p:nvPr/>
          </p:nvSpPr>
          <p:spPr>
            <a:xfrm>
              <a:off x="526728" y="269521"/>
              <a:ext cx="1906116" cy="1105543"/>
            </a:xfrm>
            <a:prstGeom prst="roundRect">
              <a:avLst/>
            </a:prstGeom>
            <a:solidFill>
              <a:srgbClr val="FEF248"/>
            </a:solidFill>
            <a:ln w="50800" cmpd="dbl">
              <a:solidFill>
                <a:schemeClr val="bg1"/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1B87AC-0AE3-2F77-58DF-C8649C2349C4}"/>
                </a:ext>
              </a:extLst>
            </p:cNvPr>
            <p:cNvSpPr txBox="1"/>
            <p:nvPr/>
          </p:nvSpPr>
          <p:spPr>
            <a:xfrm>
              <a:off x="526728" y="532422"/>
              <a:ext cx="1906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/>
              <a:r>
                <a:rPr lang="ko-KR" altLang="en-US" sz="30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생각 열기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67C54D-B565-48A6-680F-42657CB9C769}"/>
              </a:ext>
            </a:extLst>
          </p:cNvPr>
          <p:cNvSpPr txBox="1"/>
          <p:nvPr/>
        </p:nvSpPr>
        <p:spPr>
          <a:xfrm>
            <a:off x="2297615" y="281738"/>
            <a:ext cx="6712357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latinLnBrk="1"/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다양한 로봇을 개발하기 위해 어떤 공학자들이 함께 했을까</a:t>
            </a:r>
            <a:r>
              <a:rPr lang="en-US" altLang="ko-KR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ko-KR" altLang="en-US" sz="2800" b="1" spc="-150" dirty="0">
              <a:solidFill>
                <a:schemeClr val="accent4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48C3AC4-09E7-E0D7-FB9D-41CCCC31F7FA}"/>
              </a:ext>
            </a:extLst>
          </p:cNvPr>
          <p:cNvSpPr/>
          <p:nvPr/>
        </p:nvSpPr>
        <p:spPr>
          <a:xfrm>
            <a:off x="395536" y="241103"/>
            <a:ext cx="8568952" cy="1010496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FEF248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51943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C2BDF-85C1-901A-BEF5-C614053C3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73741666-ACDD-6757-2F9E-7A0B2BF75AA9}"/>
              </a:ext>
            </a:extLst>
          </p:cNvPr>
          <p:cNvSpPr/>
          <p:nvPr/>
        </p:nvSpPr>
        <p:spPr>
          <a:xfrm>
            <a:off x="395536" y="241103"/>
            <a:ext cx="8568952" cy="684000"/>
          </a:xfrm>
          <a:prstGeom prst="roundRect">
            <a:avLst>
              <a:gd name="adj" fmla="val 27044"/>
            </a:avLst>
          </a:prstGeom>
          <a:noFill/>
          <a:ln w="28575">
            <a:solidFill>
              <a:srgbClr val="B462E2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endParaRPr lang="ko-KR" altLang="en-US" sz="1350" dirty="0">
              <a:solidFill>
                <a:schemeClr val="bg1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EBE0300-08F4-EEB1-DB8E-3EB76087EC61}"/>
              </a:ext>
            </a:extLst>
          </p:cNvPr>
          <p:cNvSpPr/>
          <p:nvPr/>
        </p:nvSpPr>
        <p:spPr>
          <a:xfrm>
            <a:off x="361628" y="206022"/>
            <a:ext cx="681980" cy="754162"/>
          </a:xfrm>
          <a:prstGeom prst="roundRect">
            <a:avLst/>
          </a:prstGeom>
          <a:solidFill>
            <a:srgbClr val="B462E2"/>
          </a:solidFill>
          <a:ln w="50800" cmpd="dbl">
            <a:solidFill>
              <a:schemeClr val="bg1"/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530700-840A-C03B-D47D-86DD8577B138}"/>
              </a:ext>
            </a:extLst>
          </p:cNvPr>
          <p:cNvSpPr txBox="1"/>
          <p:nvPr/>
        </p:nvSpPr>
        <p:spPr>
          <a:xfrm>
            <a:off x="1047730" y="321493"/>
            <a:ext cx="6712357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ko-KR" altLang="en-US" sz="2800" b="1" spc="-150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로봇의 의미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5850B9-8572-E405-0AAA-0AA8492C438E}"/>
              </a:ext>
            </a:extLst>
          </p:cNvPr>
          <p:cNvSpPr txBox="1"/>
          <p:nvPr/>
        </p:nvSpPr>
        <p:spPr>
          <a:xfrm>
            <a:off x="397632" y="306104"/>
            <a:ext cx="599895" cy="5539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/>
          </a:bodyPr>
          <a:lstStyle/>
          <a:p>
            <a:pPr algn="ctr"/>
            <a:r>
              <a:rPr lang="en-US" altLang="ko-KR" sz="3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>
            <a:hlinkClick r:id="rId2" action="ppaction://hlinksldjump"/>
            <a:extLst>
              <a:ext uri="{FF2B5EF4-FFF2-40B4-BE49-F238E27FC236}">
                <a16:creationId xmlns:a16="http://schemas.microsoft.com/office/drawing/2014/main" id="{272DACDB-D8D6-7C71-EAE4-7DBAF44276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222" y="6588059"/>
            <a:ext cx="245455" cy="245455"/>
          </a:xfrm>
          <a:prstGeom prst="rect">
            <a:avLst/>
          </a:prstGeom>
        </p:spPr>
      </p:pic>
      <p:pic>
        <p:nvPicPr>
          <p:cNvPr id="3" name="그림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55C2DC3-CB33-35A5-F51A-9E132A7E4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573774"/>
            <a:ext cx="270000" cy="27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B8B1E28-6041-7D0E-18EB-148A3D7F53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108" y="6573774"/>
            <a:ext cx="270000" cy="27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779AD6-07FA-9156-5D19-45CC3AA6EE42}"/>
              </a:ext>
            </a:extLst>
          </p:cNvPr>
          <p:cNvSpPr txBox="1"/>
          <p:nvPr/>
        </p:nvSpPr>
        <p:spPr>
          <a:xfrm>
            <a:off x="745191" y="1101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로봇이란</a:t>
            </a:r>
          </a:p>
        </p:txBody>
      </p:sp>
      <p:sp>
        <p:nvSpPr>
          <p:cNvPr id="11" name="Google Shape;11;p2">
            <a:extLst>
              <a:ext uri="{FF2B5EF4-FFF2-40B4-BE49-F238E27FC236}">
                <a16:creationId xmlns:a16="http://schemas.microsoft.com/office/drawing/2014/main" id="{434F4BE1-CEF3-04E6-4F26-F8FD01EF5E5E}"/>
              </a:ext>
            </a:extLst>
          </p:cNvPr>
          <p:cNvSpPr/>
          <p:nvPr/>
        </p:nvSpPr>
        <p:spPr>
          <a:xfrm>
            <a:off x="424978" y="1204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996B477A-8F62-FA1C-1D6F-90419EDAF455}"/>
              </a:ext>
            </a:extLst>
          </p:cNvPr>
          <p:cNvSpPr/>
          <p:nvPr/>
        </p:nvSpPr>
        <p:spPr>
          <a:xfrm>
            <a:off x="854280" y="1790472"/>
            <a:ext cx="8110208" cy="3582743"/>
          </a:xfrm>
          <a:prstGeom prst="roundRect">
            <a:avLst>
              <a:gd name="adj" fmla="val 5108"/>
            </a:avLst>
          </a:prstGeom>
          <a:solidFill>
            <a:srgbClr val="C1C1C1">
              <a:lumMod val="40000"/>
              <a:lumOff val="60000"/>
            </a:srgbClr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40EF90-1ED3-A74C-4DD6-34CD64066FDD}"/>
              </a:ext>
            </a:extLst>
          </p:cNvPr>
          <p:cNvSpPr txBox="1"/>
          <p:nvPr/>
        </p:nvSpPr>
        <p:spPr>
          <a:xfrm>
            <a:off x="920682" y="1894081"/>
            <a:ext cx="7899789" cy="3164160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인류는 현재의 불편한 점을 최소화하기 위해 다양한 도구나 장치를 만들고 개선해 왔음</a:t>
            </a:r>
            <a:endParaRPr lang="en-US" altLang="ko-KR" sz="28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defTabSz="45720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15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1950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년대 최초의 산업용 로봇이 개발된 이후</a:t>
            </a:r>
            <a:r>
              <a:rPr lang="en-US" altLang="ko-KR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로봇은 현대 사회의 일상과 산업에 필수적인 요소가 되었음</a:t>
            </a:r>
            <a:endParaRPr lang="ko-KR" altLang="en-US" sz="2600" b="1" dirty="0">
              <a:solidFill>
                <a:srgbClr val="434343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말풍선: 타원형 12">
            <a:extLst>
              <a:ext uri="{FF2B5EF4-FFF2-40B4-BE49-F238E27FC236}">
                <a16:creationId xmlns:a16="http://schemas.microsoft.com/office/drawing/2014/main" id="{50BECF10-C040-DD84-49F4-134DAF667796}"/>
              </a:ext>
            </a:extLst>
          </p:cNvPr>
          <p:cNvSpPr/>
          <p:nvPr/>
        </p:nvSpPr>
        <p:spPr bwMode="auto">
          <a:xfrm>
            <a:off x="5592936" y="4671880"/>
            <a:ext cx="1615964" cy="1223602"/>
          </a:xfrm>
          <a:prstGeom prst="wedgeEllipseCallout">
            <a:avLst>
              <a:gd name="adj1" fmla="val 46611"/>
              <a:gd name="adj2" fmla="val 42582"/>
            </a:avLst>
          </a:prstGeom>
          <a:solidFill>
            <a:srgbClr val="35485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hlinkClick r:id="rId6" action="ppaction://hlinkpres?slideindex=1&amp;slidetitle="/>
            <a:extLst>
              <a:ext uri="{FF2B5EF4-FFF2-40B4-BE49-F238E27FC236}">
                <a16:creationId xmlns:a16="http://schemas.microsoft.com/office/drawing/2014/main" id="{2963A1B0-DD8B-07D5-353B-60321AB7772B}"/>
              </a:ext>
            </a:extLst>
          </p:cNvPr>
          <p:cNvSpPr txBox="1"/>
          <p:nvPr/>
        </p:nvSpPr>
        <p:spPr>
          <a:xfrm>
            <a:off x="5425251" y="4954832"/>
            <a:ext cx="1907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dirty="0">
                <a:solidFill>
                  <a:srgbClr val="FFFF00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로봇의 역사</a:t>
            </a:r>
            <a:endParaRPr lang="en-US" altLang="ko-KR" sz="2200" b="1" dirty="0">
              <a:solidFill>
                <a:srgbClr val="FFFF00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  <a:p>
            <a:pPr algn="ctr"/>
            <a:r>
              <a:rPr lang="ko-KR" altLang="en-US" dirty="0">
                <a:solidFill>
                  <a:schemeClr val="bg1"/>
                </a:solidFill>
                <a:latin typeface="Malgun Gothic Semilight" panose="020B0502040204020203" pitchFamily="50" charset="-127"/>
                <a:ea typeface="Malgun Gothic Semilight" panose="020B0502040204020203" pitchFamily="50" charset="-127"/>
                <a:cs typeface="Malgun Gothic Semilight" panose="020B0502040204020203" pitchFamily="50" charset="-127"/>
              </a:rPr>
              <a:t>자세히 보기</a:t>
            </a:r>
            <a:endParaRPr lang="ko-KR" altLang="en-US" sz="2000" dirty="0">
              <a:solidFill>
                <a:schemeClr val="bg1"/>
              </a:solidFill>
              <a:latin typeface="Malgun Gothic Semilight" panose="020B0502040204020203" pitchFamily="50" charset="-127"/>
              <a:ea typeface="Malgun Gothic Semilight" panose="020B0502040204020203" pitchFamily="50" charset="-127"/>
              <a:cs typeface="Malgun Gothic Semilight" panose="020B0502040204020203" pitchFamily="50" charset="-127"/>
            </a:endParaRP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56D0AC7E-10A3-C23C-6F70-77CE9C17C40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61" t="4589" r="17250" b="4761"/>
          <a:stretch/>
        </p:blipFill>
        <p:spPr>
          <a:xfrm>
            <a:off x="6903260" y="4723138"/>
            <a:ext cx="1906236" cy="221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53174"/>
      </p:ext>
    </p:extLst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70926BE6910EE541A5C8A9203B4061CC0400C52140320FE295488DD4381964E77F84" ma:contentTypeVersion="57" ma:contentTypeDescription="Create a new document." ma:contentTypeScope="" ma:versionID="fb68b574494ff423512a6d157fda585d">
  <xsd:schema xmlns:xsd="http://www.w3.org/2001/XMLSchema" xmlns:xs="http://www.w3.org/2001/XMLSchema" xmlns:p="http://schemas.microsoft.com/office/2006/metadata/properties" xmlns:ns2="49c1fb53-399a-4d91-bfc2-0a118990ebe4" targetNamespace="http://schemas.microsoft.com/office/2006/metadata/properties" ma:root="true" ma:fieldsID="0c909fc9147f5cd72e5e5bce45a50b95" ns2:_="">
    <xsd:import namespace="49c1fb53-399a-4d91-bfc2-0a118990ebe4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c1fb53-399a-4d91-bfc2-0a118990ebe4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46eace49-6800-49f1-a64f-ebba43398223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998FE1E4-65AF-4644-A335-DDF948C303E5}" ma:internalName="CSXSubmissionMarket" ma:readOnly="false" ma:showField="MarketName" ma:web="49c1fb53-399a-4d91-bfc2-0a118990ebe4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f9e05721-622c-44cb-9266-41f3c0e6162c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79DE6945-A8C8-4B02-AD64-E66D49B13DD1}" ma:internalName="InProjectListLookup" ma:readOnly="true" ma:showField="InProjectLis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085c3879-e14f-4ad1-98de-c23ee0a51699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79DE6945-A8C8-4B02-AD64-E66D49B13DD1}" ma:internalName="LastCompleteVersionLookup" ma:readOnly="true" ma:showField="LastComplete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79DE6945-A8C8-4B02-AD64-E66D49B13DD1}" ma:internalName="LastPreviewErrorLookup" ma:readOnly="true" ma:showField="LastPreview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79DE6945-A8C8-4B02-AD64-E66D49B13DD1}" ma:internalName="LastPreviewResultLookup" ma:readOnly="true" ma:showField="LastPreview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79DE6945-A8C8-4B02-AD64-E66D49B13DD1}" ma:internalName="LastPreviewAttemptDateLookup" ma:readOnly="true" ma:showField="LastPreview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79DE6945-A8C8-4B02-AD64-E66D49B13DD1}" ma:internalName="LastPreviewedByLookup" ma:readOnly="true" ma:showField="LastPreview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79DE6945-A8C8-4B02-AD64-E66D49B13DD1}" ma:internalName="LastPreviewTimeLookup" ma:readOnly="true" ma:showField="LastPreview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79DE6945-A8C8-4B02-AD64-E66D49B13DD1}" ma:internalName="LastPreviewVersionLookup" ma:readOnly="true" ma:showField="LastPreview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79DE6945-A8C8-4B02-AD64-E66D49B13DD1}" ma:internalName="LastPublishErrorLookup" ma:readOnly="true" ma:showField="LastPublishError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79DE6945-A8C8-4B02-AD64-E66D49B13DD1}" ma:internalName="LastPublishResultLookup" ma:readOnly="true" ma:showField="LastPublishResult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79DE6945-A8C8-4B02-AD64-E66D49B13DD1}" ma:internalName="LastPublishAttemptDateLookup" ma:readOnly="true" ma:showField="LastPublishAttemptDat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79DE6945-A8C8-4B02-AD64-E66D49B13DD1}" ma:internalName="LastPublishedByLookup" ma:readOnly="true" ma:showField="LastPublishedBy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79DE6945-A8C8-4B02-AD64-E66D49B13DD1}" ma:internalName="LastPublishTimeLookup" ma:readOnly="true" ma:showField="LastPublishTi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79DE6945-A8C8-4B02-AD64-E66D49B13DD1}" ma:internalName="LastPublishVersionLookup" ma:readOnly="true" ma:showField="LastPublishVersion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0F6EFE92-EA97-47A1-8B41-AB7AAC6F2484}" ma:internalName="LocLastLocAttemptVersionLookup" ma:readOnly="false" ma:showField="LastLocAttemptVersion" ma:web="49c1fb53-399a-4d91-bfc2-0a118990ebe4">
      <xsd:simpleType>
        <xsd:restriction base="dms:Lookup"/>
      </xsd:simpleType>
    </xsd:element>
    <xsd:element name="LocLastLocAttemptVersionTypeLookup" ma:index="72" nillable="true" ma:displayName="Loc Last Loc Attempt Version Type" ma:default="" ma:list="{0F6EFE92-EA97-47A1-8B41-AB7AAC6F2484}" ma:internalName="LocLastLocAttemptVersionTypeLookup" ma:readOnly="true" ma:showField="LastLocAttemptVersionType" ma:web="49c1fb53-399a-4d91-bfc2-0a118990ebe4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0F6EFE92-EA97-47A1-8B41-AB7AAC6F2484}" ma:internalName="LocNewPublishedVersionLookup" ma:readOnly="true" ma:showField="NewPublishedVersion" ma:web="49c1fb53-399a-4d91-bfc2-0a118990ebe4">
      <xsd:simpleType>
        <xsd:restriction base="dms:Lookup"/>
      </xsd:simpleType>
    </xsd:element>
    <xsd:element name="LocOverallHandbackStatusLookup" ma:index="76" nillable="true" ma:displayName="Loc Overall Handback Status" ma:default="" ma:list="{0F6EFE92-EA97-47A1-8B41-AB7AAC6F2484}" ma:internalName="LocOverallHandbackStatusLookup" ma:readOnly="true" ma:showField="OverallHandbackStatus" ma:web="49c1fb53-399a-4d91-bfc2-0a118990ebe4">
      <xsd:simpleType>
        <xsd:restriction base="dms:Lookup"/>
      </xsd:simpleType>
    </xsd:element>
    <xsd:element name="LocOverallLocStatusLookup" ma:index="77" nillable="true" ma:displayName="Loc Overall Localize Status" ma:default="" ma:list="{0F6EFE92-EA97-47A1-8B41-AB7AAC6F2484}" ma:internalName="LocOverallLocStatusLookup" ma:readOnly="true" ma:showField="OverallLocStatus" ma:web="49c1fb53-399a-4d91-bfc2-0a118990ebe4">
      <xsd:simpleType>
        <xsd:restriction base="dms:Lookup"/>
      </xsd:simpleType>
    </xsd:element>
    <xsd:element name="LocOverallPreviewStatusLookup" ma:index="78" nillable="true" ma:displayName="Loc Overall Preview Status" ma:default="" ma:list="{0F6EFE92-EA97-47A1-8B41-AB7AAC6F2484}" ma:internalName="LocOverallPreviewStatusLookup" ma:readOnly="true" ma:showField="OverallPreviewStatus" ma:web="49c1fb53-399a-4d91-bfc2-0a118990ebe4">
      <xsd:simpleType>
        <xsd:restriction base="dms:Lookup"/>
      </xsd:simpleType>
    </xsd:element>
    <xsd:element name="LocOverallPublishStatusLookup" ma:index="79" nillable="true" ma:displayName="Loc Overall Publish Status" ma:default="" ma:list="{0F6EFE92-EA97-47A1-8B41-AB7AAC6F2484}" ma:internalName="LocOverallPublishStatusLookup" ma:readOnly="true" ma:showField="OverallPublishStatus" ma:web="49c1fb53-399a-4d91-bfc2-0a118990ebe4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0F6EFE92-EA97-47A1-8B41-AB7AAC6F2484}" ma:internalName="LocProcessedForHandoffsLookup" ma:readOnly="true" ma:showField="ProcessedForHandoffs" ma:web="49c1fb53-399a-4d91-bfc2-0a118990ebe4">
      <xsd:simpleType>
        <xsd:restriction base="dms:Lookup"/>
      </xsd:simpleType>
    </xsd:element>
    <xsd:element name="LocProcessedForMarketsLookup" ma:index="82" nillable="true" ma:displayName="Loc Processed For Markets" ma:default="" ma:list="{0F6EFE92-EA97-47A1-8B41-AB7AAC6F2484}" ma:internalName="LocProcessedForMarketsLookup" ma:readOnly="true" ma:showField="ProcessedForMarkets" ma:web="49c1fb53-399a-4d91-bfc2-0a118990ebe4">
      <xsd:simpleType>
        <xsd:restriction base="dms:Lookup"/>
      </xsd:simpleType>
    </xsd:element>
    <xsd:element name="LocPublishedDependentAssetsLookup" ma:index="83" nillable="true" ma:displayName="Loc Published Dependent Assets" ma:default="" ma:list="{0F6EFE92-EA97-47A1-8B41-AB7AAC6F2484}" ma:internalName="LocPublishedDependentAssetsLookup" ma:readOnly="true" ma:showField="PublishedDependentAssets" ma:web="49c1fb53-399a-4d91-bfc2-0a118990ebe4">
      <xsd:simpleType>
        <xsd:restriction base="dms:Lookup"/>
      </xsd:simpleType>
    </xsd:element>
    <xsd:element name="LocPublishedLinkedAssetsLookup" ma:index="84" nillable="true" ma:displayName="Loc Published Linked Assets" ma:default="" ma:list="{0F6EFE92-EA97-47A1-8B41-AB7AAC6F2484}" ma:internalName="LocPublishedLinkedAssetsLookup" ma:readOnly="true" ma:showField="PublishedLinkedAssets" ma:web="49c1fb53-399a-4d91-bfc2-0a118990ebe4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6e2371ae-b2bd-4992-837f-63963325355f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998FE1E4-65AF-4644-A335-DDF948C303E5}" ma:internalName="Markets" ma:readOnly="false" ma:showField="MarketName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79DE6945-A8C8-4B02-AD64-E66D49B13DD1}" ma:internalName="NumOfRatingsLookup" ma:readOnly="true" ma:showField="NumOfRating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79DE6945-A8C8-4B02-AD64-E66D49B13DD1}" ma:internalName="PublishStatusLookup" ma:readOnly="false" ma:showField="PublishStatus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502d106f-1a72-436f-9056-09977804f364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eaa5a869-0ce9-45b3-aa27-3f613c45af54}" ma:internalName="TaxCatchAll" ma:showField="CatchAllData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eaa5a869-0ce9-45b3-aa27-3f613c45af54}" ma:internalName="TaxCatchAllLabel" ma:readOnly="true" ma:showField="CatchAllDataLabel" ma:web="49c1fb53-399a-4d91-bfc2-0a118990eb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rketSpecific xmlns="49c1fb53-399a-4d91-bfc2-0a118990ebe4">false</MarketSpecific>
    <ApprovalStatus xmlns="49c1fb53-399a-4d91-bfc2-0a118990ebe4">InProgress</ApprovalStatus>
    <LocComments xmlns="49c1fb53-399a-4d91-bfc2-0a118990ebe4" xsi:nil="true"/>
    <DirectSourceMarket xmlns="49c1fb53-399a-4d91-bfc2-0a118990ebe4">english</DirectSourceMarket>
    <ThumbnailAssetId xmlns="49c1fb53-399a-4d91-bfc2-0a118990ebe4" xsi:nil="true"/>
    <PrimaryImageGen xmlns="49c1fb53-399a-4d91-bfc2-0a118990ebe4">true</PrimaryImageGen>
    <LegacyData xmlns="49c1fb53-399a-4d91-bfc2-0a118990ebe4" xsi:nil="true"/>
    <TPFriendlyName xmlns="49c1fb53-399a-4d91-bfc2-0a118990ebe4" xsi:nil="true"/>
    <NumericId xmlns="49c1fb53-399a-4d91-bfc2-0a118990ebe4" xsi:nil="true"/>
    <LocRecommendedHandoff xmlns="49c1fb53-399a-4d91-bfc2-0a118990ebe4" xsi:nil="true"/>
    <BlockPublish xmlns="49c1fb53-399a-4d91-bfc2-0a118990ebe4">false</BlockPublish>
    <BusinessGroup xmlns="49c1fb53-399a-4d91-bfc2-0a118990ebe4" xsi:nil="true"/>
    <OpenTemplate xmlns="49c1fb53-399a-4d91-bfc2-0a118990ebe4">true</OpenTemplate>
    <SourceTitle xmlns="49c1fb53-399a-4d91-bfc2-0a118990ebe4">Presentation (Level design)</SourceTitle>
    <APEditor xmlns="49c1fb53-399a-4d91-bfc2-0a118990ebe4">
      <UserInfo>
        <DisplayName/>
        <AccountId xsi:nil="true"/>
        <AccountType/>
      </UserInfo>
    </APEditor>
    <UALocComments xmlns="49c1fb53-399a-4d91-bfc2-0a118990ebe4">2007 Template UpLeveling Do Not HandOff</UALocComments>
    <IntlLangReviewDate xmlns="49c1fb53-399a-4d91-bfc2-0a118990ebe4" xsi:nil="true"/>
    <PublishStatusLookup xmlns="49c1fb53-399a-4d91-bfc2-0a118990ebe4">
      <Value>465724</Value>
      <Value>465726</Value>
    </PublishStatusLookup>
    <ParentAssetId xmlns="49c1fb53-399a-4d91-bfc2-0a118990ebe4" xsi:nil="true"/>
    <FeatureTagsTaxHTField0 xmlns="49c1fb53-399a-4d91-bfc2-0a118990ebe4">
      <Terms xmlns="http://schemas.microsoft.com/office/infopath/2007/PartnerControls"/>
    </FeatureTagsTaxHTField0>
    <MachineTranslated xmlns="49c1fb53-399a-4d91-bfc2-0a118990ebe4">false</MachineTranslated>
    <Providers xmlns="49c1fb53-399a-4d91-bfc2-0a118990ebe4" xsi:nil="true"/>
    <OriginalSourceMarket xmlns="49c1fb53-399a-4d91-bfc2-0a118990ebe4">english</OriginalSourceMarket>
    <APDescription xmlns="49c1fb53-399a-4d91-bfc2-0a118990ebe4" xsi:nil="true"/>
    <ContentItem xmlns="49c1fb53-399a-4d91-bfc2-0a118990ebe4" xsi:nil="true"/>
    <ClipArtFilename xmlns="49c1fb53-399a-4d91-bfc2-0a118990ebe4" xsi:nil="true"/>
    <TPInstallLocation xmlns="49c1fb53-399a-4d91-bfc2-0a118990ebe4" xsi:nil="true"/>
    <TimesCloned xmlns="49c1fb53-399a-4d91-bfc2-0a118990ebe4" xsi:nil="true"/>
    <PublishTargets xmlns="49c1fb53-399a-4d91-bfc2-0a118990ebe4">OfficeOnline,OfficeOnlineVNext</PublishTargets>
    <AcquiredFrom xmlns="49c1fb53-399a-4d91-bfc2-0a118990ebe4">Internal MS</AcquiredFrom>
    <AssetStart xmlns="49c1fb53-399a-4d91-bfc2-0a118990ebe4">2012-01-20T17:51:00+00:00</AssetStart>
    <FriendlyTitle xmlns="49c1fb53-399a-4d91-bfc2-0a118990ebe4" xsi:nil="true"/>
    <Provider xmlns="49c1fb53-399a-4d91-bfc2-0a118990ebe4" xsi:nil="true"/>
    <LastHandOff xmlns="49c1fb53-399a-4d91-bfc2-0a118990ebe4" xsi:nil="true"/>
    <Manager xmlns="49c1fb53-399a-4d91-bfc2-0a118990ebe4" xsi:nil="true"/>
    <UALocRecommendation xmlns="49c1fb53-399a-4d91-bfc2-0a118990ebe4">Localize</UALocRecommendation>
    <ArtSampleDocs xmlns="49c1fb53-399a-4d91-bfc2-0a118990ebe4" xsi:nil="true"/>
    <UACurrentWords xmlns="49c1fb53-399a-4d91-bfc2-0a118990ebe4" xsi:nil="true"/>
    <TPClientViewer xmlns="49c1fb53-399a-4d91-bfc2-0a118990ebe4" xsi:nil="true"/>
    <TemplateStatus xmlns="49c1fb53-399a-4d91-bfc2-0a118990ebe4">Complete</TemplateStatus>
    <ShowIn xmlns="49c1fb53-399a-4d91-bfc2-0a118990ebe4">Show everywhere</ShowIn>
    <CSXHash xmlns="49c1fb53-399a-4d91-bfc2-0a118990ebe4" xsi:nil="true"/>
    <Downloads xmlns="49c1fb53-399a-4d91-bfc2-0a118990ebe4">0</Downloads>
    <VoteCount xmlns="49c1fb53-399a-4d91-bfc2-0a118990ebe4" xsi:nil="true"/>
    <OOCacheId xmlns="49c1fb53-399a-4d91-bfc2-0a118990ebe4" xsi:nil="true"/>
    <IsDeleted xmlns="49c1fb53-399a-4d91-bfc2-0a118990ebe4">false</IsDeleted>
    <InternalTagsTaxHTField0 xmlns="49c1fb53-399a-4d91-bfc2-0a118990ebe4">
      <Terms xmlns="http://schemas.microsoft.com/office/infopath/2007/PartnerControls"/>
    </InternalTagsTaxHTField0>
    <UANotes xmlns="49c1fb53-399a-4d91-bfc2-0a118990ebe4">2003 to 2007 conversion</UANotes>
    <AssetExpire xmlns="49c1fb53-399a-4d91-bfc2-0a118990ebe4">2035-01-01T08:00:00+00:00</AssetExpire>
    <CSXSubmissionMarket xmlns="49c1fb53-399a-4d91-bfc2-0a118990ebe4" xsi:nil="true"/>
    <DSATActionTaken xmlns="49c1fb53-399a-4d91-bfc2-0a118990ebe4" xsi:nil="true"/>
    <SubmitterId xmlns="49c1fb53-399a-4d91-bfc2-0a118990ebe4" xsi:nil="true"/>
    <EditorialTags xmlns="49c1fb53-399a-4d91-bfc2-0a118990ebe4" xsi:nil="true"/>
    <TPExecutable xmlns="49c1fb53-399a-4d91-bfc2-0a118990ebe4" xsi:nil="true"/>
    <CSXSubmissionDate xmlns="49c1fb53-399a-4d91-bfc2-0a118990ebe4" xsi:nil="true"/>
    <CSXUpdate xmlns="49c1fb53-399a-4d91-bfc2-0a118990ebe4">false</CSXUpdate>
    <AssetType xmlns="49c1fb53-399a-4d91-bfc2-0a118990ebe4">TP</AssetType>
    <ApprovalLog xmlns="49c1fb53-399a-4d91-bfc2-0a118990ebe4" xsi:nil="true"/>
    <BugNumber xmlns="49c1fb53-399a-4d91-bfc2-0a118990ebe4" xsi:nil="true"/>
    <OriginAsset xmlns="49c1fb53-399a-4d91-bfc2-0a118990ebe4" xsi:nil="true"/>
    <TPComponent xmlns="49c1fb53-399a-4d91-bfc2-0a118990ebe4" xsi:nil="true"/>
    <Milestone xmlns="49c1fb53-399a-4d91-bfc2-0a118990ebe4" xsi:nil="true"/>
    <RecommendationsModifier xmlns="49c1fb53-399a-4d91-bfc2-0a118990ebe4" xsi:nil="true"/>
    <AssetId xmlns="49c1fb53-399a-4d91-bfc2-0a118990ebe4">TP102818530</AssetId>
    <PolicheckWords xmlns="49c1fb53-399a-4d91-bfc2-0a118990ebe4" xsi:nil="true"/>
    <TPLaunchHelpLink xmlns="49c1fb53-399a-4d91-bfc2-0a118990ebe4" xsi:nil="true"/>
    <IntlLocPriority xmlns="49c1fb53-399a-4d91-bfc2-0a118990ebe4" xsi:nil="true"/>
    <TPApplication xmlns="49c1fb53-399a-4d91-bfc2-0a118990ebe4" xsi:nil="true"/>
    <IntlLangReviewer xmlns="49c1fb53-399a-4d91-bfc2-0a118990ebe4" xsi:nil="true"/>
    <HandoffToMSDN xmlns="49c1fb53-399a-4d91-bfc2-0a118990ebe4" xsi:nil="true"/>
    <PlannedPubDate xmlns="49c1fb53-399a-4d91-bfc2-0a118990ebe4" xsi:nil="true"/>
    <CrawlForDependencies xmlns="49c1fb53-399a-4d91-bfc2-0a118990ebe4">false</CrawlForDependencies>
    <LocLastLocAttemptVersionLookup xmlns="49c1fb53-399a-4d91-bfc2-0a118990ebe4">798481</LocLastLocAttemptVersionLookup>
    <TrustLevel xmlns="49c1fb53-399a-4d91-bfc2-0a118990ebe4">1 Microsoft Managed Content</TrustLevel>
    <CampaignTagsTaxHTField0 xmlns="49c1fb53-399a-4d91-bfc2-0a118990ebe4">
      <Terms xmlns="http://schemas.microsoft.com/office/infopath/2007/PartnerControls"/>
    </CampaignTagsTaxHTField0>
    <TPNamespace xmlns="49c1fb53-399a-4d91-bfc2-0a118990ebe4" xsi:nil="true"/>
    <TaxCatchAll xmlns="49c1fb53-399a-4d91-bfc2-0a118990ebe4"/>
    <IsSearchable xmlns="49c1fb53-399a-4d91-bfc2-0a118990ebe4">true</IsSearchable>
    <TemplateTemplateType xmlns="49c1fb53-399a-4d91-bfc2-0a118990ebe4">PowerPoint 12 Default</TemplateTemplateType>
    <Markets xmlns="49c1fb53-399a-4d91-bfc2-0a118990ebe4"/>
    <IntlLangReview xmlns="49c1fb53-399a-4d91-bfc2-0a118990ebe4">false</IntlLangReview>
    <UAProjectedTotalWords xmlns="49c1fb53-399a-4d91-bfc2-0a118990ebe4" xsi:nil="true"/>
    <OutputCachingOn xmlns="49c1fb53-399a-4d91-bfc2-0a118990ebe4">false</OutputCachingOn>
    <AverageRating xmlns="49c1fb53-399a-4d91-bfc2-0a118990ebe4" xsi:nil="true"/>
    <LocMarketGroupTiers2 xmlns="49c1fb53-399a-4d91-bfc2-0a118990ebe4">,t:Tier 1,t:Tier 2,t:Tier 3,</LocMarketGroupTiers2>
    <APAuthor xmlns="49c1fb53-399a-4d91-bfc2-0a118990ebe4">
      <UserInfo>
        <DisplayName/>
        <AccountId>1928</AccountId>
        <AccountType/>
      </UserInfo>
    </APAuthor>
    <TPCommandLine xmlns="49c1fb53-399a-4d91-bfc2-0a118990ebe4" xsi:nil="true"/>
    <LocManualTestRequired xmlns="49c1fb53-399a-4d91-bfc2-0a118990ebe4">false</LocManualTestRequired>
    <TPAppVersion xmlns="49c1fb53-399a-4d91-bfc2-0a118990ebe4" xsi:nil="true"/>
    <EditorialStatus xmlns="49c1fb53-399a-4d91-bfc2-0a118990ebe4" xsi:nil="true"/>
    <LastModifiedDateTime xmlns="49c1fb53-399a-4d91-bfc2-0a118990ebe4" xsi:nil="true"/>
    <TPLaunchHelpLinkType xmlns="49c1fb53-399a-4d91-bfc2-0a118990ebe4">Template</TPLaunchHelpLinkType>
    <OriginalRelease xmlns="49c1fb53-399a-4d91-bfc2-0a118990ebe4">14</OriginalRelease>
    <ScenarioTagsTaxHTField0 xmlns="49c1fb53-399a-4d91-bfc2-0a118990ebe4">
      <Terms xmlns="http://schemas.microsoft.com/office/infopath/2007/PartnerControls"/>
    </ScenarioTagsTaxHTField0>
    <LocalizationTagsTaxHTField0 xmlns="49c1fb53-399a-4d91-bfc2-0a118990ebe4">
      <Terms xmlns="http://schemas.microsoft.com/office/infopath/2007/PartnerControls"/>
    </LocalizationTags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480FE44-B6C2-4E24-AF15-C471C3303C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9c1fb53-399a-4d91-bfc2-0a118990eb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F482FD-4706-4284-9B82-A69A32AF05F1}">
  <ds:schemaRefs>
    <ds:schemaRef ds:uri="http://schemas.microsoft.com/office/2006/metadata/properties"/>
    <ds:schemaRef ds:uri="http://schemas.microsoft.com/office/infopath/2007/PartnerControls"/>
    <ds:schemaRef ds:uri="49c1fb53-399a-4d91-bfc2-0a118990ebe4"/>
  </ds:schemaRefs>
</ds:datastoreItem>
</file>

<file path=customXml/itemProps3.xml><?xml version="1.0" encoding="utf-8"?>
<ds:datastoreItem xmlns:ds="http://schemas.openxmlformats.org/officeDocument/2006/customXml" ds:itemID="{F04B11B9-FB2E-440D-8D1F-933ED6D5C0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프레젠테이션(수평선 테마)</Template>
  <TotalTime>4594</TotalTime>
  <Words>1326</Words>
  <Application>Microsoft Office PowerPoint</Application>
  <PresentationFormat>화면 슬라이드 쇼(4:3)</PresentationFormat>
  <Paragraphs>184</Paragraphs>
  <Slides>30</Slides>
  <Notes>11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9" baseType="lpstr">
      <vt:lpstr>맑은 고딕</vt:lpstr>
      <vt:lpstr>맑은 고딕 Semilight</vt:lpstr>
      <vt:lpstr>맑은 고딕 Semilight</vt:lpstr>
      <vt:lpstr>Arial</vt:lpstr>
      <vt:lpstr>Candara</vt:lpstr>
      <vt:lpstr>Times New Roman</vt:lpstr>
      <vt:lpstr>Wingdings</vt:lpstr>
      <vt:lpstr>Level</vt:lpstr>
      <vt:lpstr>Image</vt:lpstr>
      <vt:lpstr>로봇과 공학세계</vt:lpstr>
      <vt:lpstr>Ⅰ 로봇의  이해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단원이 끝났습니다.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I. 컴퓨팅 시스템</dc:title>
  <dc:subject/>
  <dc:creator>PC</dc:creator>
  <cp:keywords/>
  <dc:description/>
  <cp:lastModifiedBy>지연 김</cp:lastModifiedBy>
  <cp:revision>40</cp:revision>
  <dcterms:created xsi:type="dcterms:W3CDTF">2024-05-29T05:55:53Z</dcterms:created>
  <dcterms:modified xsi:type="dcterms:W3CDTF">2026-01-15T01:05:25Z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TC060874521042</vt:lpwstr>
  </property>
  <property fmtid="{D5CDD505-2E9C-101B-9397-08002B2CF9AE}" pid="3" name="InternalTags">
    <vt:lpwstr/>
  </property>
  <property fmtid="{D5CDD505-2E9C-101B-9397-08002B2CF9AE}" pid="4" name="ContentTypeId">
    <vt:lpwstr>0x01010070926BE6910EE541A5C8A9203B4061CC0400C52140320FE295488DD4381964E77F84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  <property fmtid="{D5CDD505-2E9C-101B-9397-08002B2CF9AE}" pid="9" name="Order">
    <vt:r8>12803100</vt:r8>
  </property>
  <property fmtid="{D5CDD505-2E9C-101B-9397-08002B2CF9AE}" pid="10" name="HiddenCategoryTags">
    <vt:lpwstr/>
  </property>
  <property fmtid="{D5CDD505-2E9C-101B-9397-08002B2CF9AE}" pid="11" name="ImageGenStatus">
    <vt:i4>0</vt:i4>
  </property>
  <property fmtid="{D5CDD505-2E9C-101B-9397-08002B2CF9AE}" pid="12" name="CategoryTags">
    <vt:lpwstr/>
  </property>
  <property fmtid="{D5CDD505-2E9C-101B-9397-08002B2CF9AE}" pid="13" name="Applications">
    <vt:lpwstr/>
  </property>
  <property fmtid="{D5CDD505-2E9C-101B-9397-08002B2CF9AE}" pid="14" name="LocMarketGroupTiers">
    <vt:lpwstr>,t:Tier 1,t:Tier 2,t:Tier 3,</vt:lpwstr>
  </property>
</Properties>
</file>